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984" r:id="rId2"/>
    <p:sldId id="985" r:id="rId3"/>
    <p:sldId id="1015" r:id="rId4"/>
    <p:sldId id="1014" r:id="rId5"/>
    <p:sldId id="1017" r:id="rId6"/>
    <p:sldId id="826" r:id="rId7"/>
    <p:sldId id="266" r:id="rId8"/>
    <p:sldId id="1006" r:id="rId9"/>
    <p:sldId id="808" r:id="rId10"/>
    <p:sldId id="1005" r:id="rId11"/>
    <p:sldId id="1007" r:id="rId12"/>
    <p:sldId id="647" r:id="rId13"/>
    <p:sldId id="874" r:id="rId14"/>
    <p:sldId id="1009" r:id="rId15"/>
    <p:sldId id="974" r:id="rId16"/>
    <p:sldId id="655" r:id="rId17"/>
    <p:sldId id="1013" r:id="rId18"/>
    <p:sldId id="457" r:id="rId19"/>
    <p:sldId id="1020" r:id="rId20"/>
    <p:sldId id="1021" r:id="rId21"/>
    <p:sldId id="426" r:id="rId22"/>
    <p:sldId id="494" r:id="rId23"/>
    <p:sldId id="1016" r:id="rId24"/>
    <p:sldId id="1022" r:id="rId25"/>
    <p:sldId id="425" r:id="rId26"/>
    <p:sldId id="736" r:id="rId27"/>
    <p:sldId id="749" r:id="rId28"/>
    <p:sldId id="893" r:id="rId29"/>
    <p:sldId id="902" r:id="rId30"/>
    <p:sldId id="898" r:id="rId31"/>
    <p:sldId id="850" r:id="rId32"/>
    <p:sldId id="901" r:id="rId33"/>
    <p:sldId id="894" r:id="rId34"/>
    <p:sldId id="849" r:id="rId35"/>
    <p:sldId id="896" r:id="rId36"/>
    <p:sldId id="897" r:id="rId37"/>
    <p:sldId id="881" r:id="rId38"/>
    <p:sldId id="730" r:id="rId39"/>
  </p:sldIdLst>
  <p:sldSz cx="12192000" cy="6858000"/>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D6"/>
    <a:srgbClr val="64A8F0"/>
    <a:srgbClr val="CD4B3E"/>
    <a:srgbClr val="093D77"/>
    <a:srgbClr val="011DC3"/>
    <a:srgbClr val="0063C1"/>
    <a:srgbClr val="01C38E"/>
    <a:srgbClr val="5EC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3" autoAdjust="0"/>
    <p:restoredTop sz="96366" autoAdjust="0"/>
  </p:normalViewPr>
  <p:slideViewPr>
    <p:cSldViewPr snapToGrid="0">
      <p:cViewPr varScale="1">
        <p:scale>
          <a:sx n="131" d="100"/>
          <a:sy n="131" d="100"/>
        </p:scale>
        <p:origin x="280" y="18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5" d="100"/>
          <a:sy n="75" d="100"/>
        </p:scale>
        <p:origin x="3306" y="7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13EC75BE-CE80-4D6E-ABB5-B82D2324473C}" type="datetimeFigureOut">
              <a:rPr lang="en-US" smtClean="0"/>
              <a:t>2/22/19</a:t>
            </a:fld>
            <a:endParaRPr lang="en-US"/>
          </a:p>
        </p:txBody>
      </p:sp>
      <p:sp>
        <p:nvSpPr>
          <p:cNvPr id="4" name="Slide Image Placeholder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EBC39168-CFC6-48D9-AEEB-09DA8D84BAC2}" type="slidenum">
              <a:rPr lang="en-US" smtClean="0"/>
              <a:t>‹#›</a:t>
            </a:fld>
            <a:endParaRPr lang="en-US"/>
          </a:p>
        </p:txBody>
      </p:sp>
    </p:spTree>
    <p:extLst>
      <p:ext uri="{BB962C8B-B14F-4D97-AF65-F5344CB8AC3E}">
        <p14:creationId xmlns:p14="http://schemas.microsoft.com/office/powerpoint/2010/main" val="272954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Prof. Yao:</a:t>
            </a:r>
          </a:p>
          <a:p>
            <a:pPr marL="171450" indent="-171450">
              <a:buFont typeface="Arial" panose="020B0604020202020204" pitchFamily="34" charset="0"/>
              <a:buChar char="•"/>
            </a:pPr>
            <a:r>
              <a:rPr lang="en-US" dirty="0"/>
              <a:t>End class at 10pm?</a:t>
            </a:r>
          </a:p>
          <a:p>
            <a:pPr marL="171450" indent="-171450">
              <a:buFont typeface="Arial" panose="020B0604020202020204" pitchFamily="34" charset="0"/>
              <a:buChar char="•"/>
            </a:pPr>
            <a:r>
              <a:rPr lang="en-US" dirty="0"/>
              <a:t>Is it okay for 2-page paper from each student, students get credit as long as they write the paper and we do not have to </a:t>
            </a:r>
            <a:r>
              <a:rPr lang="en-US"/>
              <a:t>read them</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39168-CFC6-48D9-AEEB-09DA8D84BA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04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0954B5-B759-4033-9670-068B644D3672}" type="datetime1">
              <a:rPr lang="en-US" smtClean="0"/>
              <a:t>2/22/19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4145654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60B0DB-8C68-4987-9234-CBC45C0DD8E5}" type="datetime1">
              <a:rPr lang="en-US" smtClean="0"/>
              <a:t>2/22/19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080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D20AD-B671-4DC8-80F4-E82D0AFF22D6}" type="datetime1">
              <a:rPr lang="en-US" smtClean="0"/>
              <a:t>2/22/19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77772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00D1B-03E4-4C95-9C00-ECBC51EE2B95}" type="datetime1">
              <a:rPr lang="en-US" smtClean="0"/>
              <a:t>2/22/19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12233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D2871F-C4ED-48EF-84FE-37F4C6CEB1F5}" type="datetime1">
              <a:rPr lang="en-US" smtClean="0"/>
              <a:t>2/22/19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76745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B8687E-C2A3-4712-B516-C581AE417C8F}" type="datetime1">
              <a:rPr lang="en-US" smtClean="0"/>
              <a:t>2/22/19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101526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914E54-E5EF-495B-A5AD-375CDD41DC32}" type="datetime1">
              <a:rPr lang="en-US" smtClean="0"/>
              <a:t>2/22/19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765047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8CCFAB-276A-4C7C-A06B-2A72D137EDD1}" type="datetime1">
              <a:rPr lang="en-US" smtClean="0"/>
              <a:t>2/22/19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09680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327832-0A59-476B-8987-C0E92DB96D7D}" type="datetime1">
              <a:rPr lang="en-US" smtClean="0"/>
              <a:t>2/22/19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21977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EAE571-E7A9-4054-A8FB-912B7F0BC524}" type="datetime1">
              <a:rPr lang="en-US" smtClean="0"/>
              <a:t>2/22/19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70547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7FC0FD-77C7-402B-A948-23F781FE72B8}" type="datetime1">
              <a:rPr lang="en-US" smtClean="0"/>
              <a:t>2/22/19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6391049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15CA3DF-4613-45E3-9F0E-6061F4EAC57B}"/>
              </a:ext>
            </a:extLst>
          </p:cNvPr>
          <p:cNvPicPr>
            <a:picLocks noChangeAspect="1"/>
          </p:cNvPicPr>
          <p:nvPr userDrawn="1"/>
        </p:nvPicPr>
        <p:blipFill rotWithShape="1">
          <a:blip r:embed="rId13"/>
          <a:srcRect b="25077"/>
          <a:stretch/>
        </p:blipFill>
        <p:spPr>
          <a:xfrm>
            <a:off x="1524" y="0"/>
            <a:ext cx="12188952"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88AE7-F83D-448B-9CCE-100E83C89A6C}" type="datetime1">
              <a:rPr lang="en-US" smtClean="0"/>
              <a:t>2/22/19</a:t>
            </a:fld>
            <a:endParaRPr lang="en-US"/>
          </a:p>
        </p:txBody>
      </p:sp>
      <p:sp>
        <p:nvSpPr>
          <p:cNvPr id="6" name="Slide Number Placeholder 5"/>
          <p:cNvSpPr>
            <a:spLocks noGrp="1"/>
          </p:cNvSpPr>
          <p:nvPr>
            <p:ph type="sldNum" sz="quarter" idx="4"/>
          </p:nvPr>
        </p:nvSpPr>
        <p:spPr>
          <a:xfrm>
            <a:off x="4724400" y="6492875"/>
            <a:ext cx="2743200" cy="365125"/>
          </a:xfrm>
          <a:prstGeom prst="rect">
            <a:avLst/>
          </a:prstGeom>
        </p:spPr>
        <p:txBody>
          <a:bodyPr vert="horz" lIns="91440" tIns="45720" rIns="91440" bIns="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fld id="{C561A1FA-AF8D-40D5-924F-60D3B98E3498}" type="slidenum">
              <a:rPr lang="en-US" smtClean="0"/>
              <a:pPr/>
              <a:t>‹#›</a:t>
            </a:fld>
            <a:endParaRPr lang="en-US" dirty="0"/>
          </a:p>
        </p:txBody>
      </p:sp>
    </p:spTree>
    <p:extLst>
      <p:ext uri="{BB962C8B-B14F-4D97-AF65-F5344CB8AC3E}">
        <p14:creationId xmlns:p14="http://schemas.microsoft.com/office/powerpoint/2010/main" val="2778167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spreadsheets/d/1k3u8PfRQbgCqhkmmfvx4riAxpyCRniMnyqoW2T_8v_U/edit?usp=sharing" TargetMode="Externa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ao-lab.github.io/yuany-cv-2017-mini.pdf" TargetMode="External"/><Relationship Id="rId3"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microsoft.com/office/2007/relationships/hdphoto" Target="../media/hdphoto3.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xperiments.withgoogle.com/teachable-machine" TargetMode="External"/><Relationship Id="rId3" Type="http://schemas.openxmlformats.org/officeDocument/2006/relationships/image" Target="../media/image3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3BhkeY974Rg" TargetMode="External"/><Relationship Id="rId3" Type="http://schemas.openxmlformats.org/officeDocument/2006/relationships/image" Target="../media/image3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microsoft.com/office/2007/relationships/hdphoto" Target="../media/hdphoto4.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2.wdp"/><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hyperlink" Target="mailto:aw@aicapital.a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DFB98D5-63E5-496B-BD3B-AA5363D3DA5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3810"/>
            <a:ext cx="12192000" cy="6850380"/>
          </a:xfrm>
          <a:prstGeom prst="rect">
            <a:avLst/>
          </a:prstGeom>
        </p:spPr>
      </p:pic>
      <p:sp>
        <p:nvSpPr>
          <p:cNvPr id="13" name="Title 1">
            <a:extLst>
              <a:ext uri="{FF2B5EF4-FFF2-40B4-BE49-F238E27FC236}">
                <a16:creationId xmlns:a16="http://schemas.microsoft.com/office/drawing/2014/main" xmlns="" id="{8228F670-770A-4B67-AD88-7B426DE069BD}"/>
              </a:ext>
            </a:extLst>
          </p:cNvPr>
          <p:cNvSpPr>
            <a:spLocks noGrp="1"/>
          </p:cNvSpPr>
          <p:nvPr>
            <p:ph type="title"/>
          </p:nvPr>
        </p:nvSpPr>
        <p:spPr>
          <a:xfrm>
            <a:off x="711200" y="2759587"/>
            <a:ext cx="10769600" cy="1338828"/>
          </a:xfrm>
        </p:spPr>
        <p:txBody>
          <a:bodyPr>
            <a:spAutoFit/>
          </a:bodyPr>
          <a:lstStyle/>
          <a:p>
            <a:pPr algn="ctr"/>
            <a:r>
              <a:rPr lang="en-US" sz="3000" b="1" dirty="0">
                <a:solidFill>
                  <a:schemeClr val="bg1"/>
                </a:solidFill>
                <a:latin typeface="Arial" panose="020B0604020202020204" pitchFamily="34" charset="0"/>
                <a:cs typeface="Arial" panose="020B0604020202020204" pitchFamily="34" charset="0"/>
              </a:rPr>
              <a:t>Artificial Intelligence in Finance</a:t>
            </a:r>
            <a:br>
              <a:rPr lang="en-US" sz="3000" b="1" dirty="0">
                <a:solidFill>
                  <a:schemeClr val="bg1"/>
                </a:solidFill>
                <a:latin typeface="Arial" panose="020B0604020202020204" pitchFamily="34" charset="0"/>
                <a:cs typeface="Arial" panose="020B0604020202020204" pitchFamily="34" charset="0"/>
              </a:rPr>
            </a:br>
            <a:r>
              <a:rPr lang="en-US" sz="3000" b="1" dirty="0">
                <a:solidFill>
                  <a:schemeClr val="bg1"/>
                </a:solidFill>
                <a:latin typeface="Edwardian Script ITC" panose="030303020407070D0804" pitchFamily="66" charset="0"/>
                <a:cs typeface="Arial" panose="020B0604020202020204" pitchFamily="34" charset="0"/>
              </a:rPr>
              <a:t>at</a:t>
            </a:r>
            <a:r>
              <a:rPr lang="en-US" sz="3000" b="1" dirty="0">
                <a:solidFill>
                  <a:schemeClr val="bg1"/>
                </a:solidFill>
                <a:latin typeface="Arial" panose="020B0604020202020204" pitchFamily="34" charset="0"/>
                <a:cs typeface="Arial" panose="020B0604020202020204" pitchFamily="34" charset="0"/>
              </a:rPr>
              <a:t/>
            </a:r>
            <a:br>
              <a:rPr lang="en-US" sz="3000" b="1" dirty="0">
                <a:solidFill>
                  <a:schemeClr val="bg1"/>
                </a:solidFill>
                <a:latin typeface="Arial" panose="020B0604020202020204" pitchFamily="34" charset="0"/>
                <a:cs typeface="Arial" panose="020B0604020202020204" pitchFamily="34" charset="0"/>
              </a:rPr>
            </a:br>
            <a:r>
              <a:rPr lang="en-US" sz="3000" b="1" dirty="0">
                <a:solidFill>
                  <a:schemeClr val="bg1"/>
                </a:solidFill>
                <a:latin typeface="Arial" panose="020B0604020202020204" pitchFamily="34" charset="0"/>
                <a:cs typeface="Arial" panose="020B0604020202020204" pitchFamily="34" charset="0"/>
              </a:rPr>
              <a:t>Hong Kong University of Science and Technology</a:t>
            </a:r>
            <a:endParaRPr lang="en-US" sz="3000" b="1" dirty="0">
              <a:solidFill>
                <a:schemeClr val="bg1"/>
              </a:solidFill>
              <a:latin typeface="Microsoft YaHei" panose="020B0503020204020204" pitchFamily="34" charset="-122"/>
              <a:ea typeface="Microsoft YaHei" panose="020B0503020204020204" pitchFamily="34" charset="-122"/>
              <a:cs typeface="Microsoft Himalaya" panose="01010100010101010101" pitchFamily="2" charset="0"/>
            </a:endParaRPr>
          </a:p>
        </p:txBody>
      </p:sp>
    </p:spTree>
    <p:extLst>
      <p:ext uri="{BB962C8B-B14F-4D97-AF65-F5344CB8AC3E}">
        <p14:creationId xmlns:p14="http://schemas.microsoft.com/office/powerpoint/2010/main" val="77139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D1E0F58-B234-483D-8C31-92CCD306AE87}"/>
              </a:ext>
            </a:extLst>
          </p:cNvPr>
          <p:cNvSpPr>
            <a:spLocks noGrp="1"/>
          </p:cNvSpPr>
          <p:nvPr>
            <p:ph type="sldNum" sz="quarter" idx="12"/>
          </p:nvPr>
        </p:nvSpPr>
        <p:spPr/>
        <p:txBody>
          <a:bodyPr/>
          <a:lstStyle/>
          <a:p>
            <a:fld id="{C561A1FA-AF8D-40D5-924F-60D3B98E3498}" type="slidenum">
              <a:rPr lang="en-US" smtClean="0"/>
              <a:t>10</a:t>
            </a:fld>
            <a:endParaRPr lang="en-US"/>
          </a:p>
        </p:txBody>
      </p:sp>
      <p:pic>
        <p:nvPicPr>
          <p:cNvPr id="6" name="Picture 5">
            <a:extLst>
              <a:ext uri="{FF2B5EF4-FFF2-40B4-BE49-F238E27FC236}">
                <a16:creationId xmlns:a16="http://schemas.microsoft.com/office/drawing/2014/main" xmlns="" id="{FE7E4378-B6DB-4906-8ACA-E828503DF8F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5061"/>
            <a:ext cx="12192000" cy="6847878"/>
          </a:xfrm>
          <a:prstGeom prst="rect">
            <a:avLst/>
          </a:prstGeom>
        </p:spPr>
      </p:pic>
    </p:spTree>
    <p:extLst>
      <p:ext uri="{BB962C8B-B14F-4D97-AF65-F5344CB8AC3E}">
        <p14:creationId xmlns:p14="http://schemas.microsoft.com/office/powerpoint/2010/main" val="3013810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5A5E6D-ED28-4781-BF05-D1F7C58A96C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xmlns="" id="{E3125E0B-BC8D-4F65-BF18-7E93403CDD76}"/>
              </a:ext>
            </a:extLst>
          </p:cNvPr>
          <p:cNvSpPr txBox="1"/>
          <p:nvPr/>
        </p:nvSpPr>
        <p:spPr>
          <a:xfrm>
            <a:off x="2751816" y="2305616"/>
            <a:ext cx="6688369" cy="2246769"/>
          </a:xfrm>
          <a:prstGeom prst="rect">
            <a:avLst/>
          </a:prstGeom>
          <a:noFill/>
        </p:spPr>
        <p:txBody>
          <a:bodyPr wrap="none" rtlCol="0">
            <a:spAutoFit/>
          </a:bodyPr>
          <a:lstStyle/>
          <a:p>
            <a:pPr algn="ctr"/>
            <a:r>
              <a:rPr lang="en-US" sz="7000" b="1" dirty="0">
                <a:solidFill>
                  <a:schemeClr val="bg1"/>
                </a:solidFill>
                <a:latin typeface="Arial" panose="020B0604020202020204" pitchFamily="34" charset="0"/>
                <a:cs typeface="Arial" panose="020B0604020202020204" pitchFamily="34" charset="0"/>
              </a:rPr>
              <a:t>www.slido.com</a:t>
            </a:r>
          </a:p>
          <a:p>
            <a:pPr algn="ctr"/>
            <a:r>
              <a:rPr lang="en-US" sz="7000" b="1" dirty="0">
                <a:solidFill>
                  <a:schemeClr val="bg1"/>
                </a:solidFill>
                <a:latin typeface="Arial" panose="020B0604020202020204" pitchFamily="34" charset="0"/>
                <a:cs typeface="Arial" panose="020B0604020202020204" pitchFamily="34" charset="0"/>
              </a:rPr>
              <a:t>#UST</a:t>
            </a:r>
            <a:endParaRPr lang="en-HK" sz="7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671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150ACD-D2F0-413D-BDA2-0DA5D8B27A82}"/>
              </a:ext>
            </a:extLst>
          </p:cNvPr>
          <p:cNvSpPr>
            <a:spLocks noGrp="1"/>
          </p:cNvSpPr>
          <p:nvPr>
            <p:ph type="title"/>
          </p:nvPr>
        </p:nvSpPr>
        <p:spPr>
          <a:xfrm>
            <a:off x="838200" y="365125"/>
            <a:ext cx="10515600" cy="1325563"/>
          </a:xfrm>
        </p:spPr>
        <p:txBody>
          <a:bodyPr/>
          <a:lstStyle/>
          <a:p>
            <a:r>
              <a:rPr lang="en-US" dirty="0"/>
              <a:t>History of A.I.</a:t>
            </a:r>
          </a:p>
        </p:txBody>
      </p:sp>
      <p:cxnSp>
        <p:nvCxnSpPr>
          <p:cNvPr id="6" name="Straight Arrow Connector 5">
            <a:extLst>
              <a:ext uri="{FF2B5EF4-FFF2-40B4-BE49-F238E27FC236}">
                <a16:creationId xmlns:a16="http://schemas.microsoft.com/office/drawing/2014/main" xmlns="" id="{C5C85859-1166-4FBE-948E-3067A28E5035}"/>
              </a:ext>
            </a:extLst>
          </p:cNvPr>
          <p:cNvCxnSpPr>
            <a:cxnSpLocks/>
          </p:cNvCxnSpPr>
          <p:nvPr/>
        </p:nvCxnSpPr>
        <p:spPr>
          <a:xfrm flipV="1">
            <a:off x="1958975" y="1892540"/>
            <a:ext cx="0" cy="3435350"/>
          </a:xfrm>
          <a:prstGeom prst="straightConnector1">
            <a:avLst/>
          </a:prstGeom>
          <a:ln w="19050" cap="rnd">
            <a:solidFill>
              <a:schemeClr val="bg1">
                <a:lumMod val="50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EF15F2E6-D105-4EF0-BE14-A08ABD97DE17}"/>
              </a:ext>
            </a:extLst>
          </p:cNvPr>
          <p:cNvCxnSpPr>
            <a:cxnSpLocks/>
          </p:cNvCxnSpPr>
          <p:nvPr/>
        </p:nvCxnSpPr>
        <p:spPr>
          <a:xfrm>
            <a:off x="1958975" y="5327890"/>
            <a:ext cx="8274050" cy="0"/>
          </a:xfrm>
          <a:prstGeom prst="straightConnector1">
            <a:avLst/>
          </a:prstGeom>
          <a:ln w="19050" cap="rnd">
            <a:solidFill>
              <a:schemeClr val="bg1">
                <a:lumMod val="50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25ADA509-7887-4EB2-B34E-D70117F83398}"/>
              </a:ext>
            </a:extLst>
          </p:cNvPr>
          <p:cNvSpPr txBox="1"/>
          <p:nvPr/>
        </p:nvSpPr>
        <p:spPr>
          <a:xfrm>
            <a:off x="2460625" y="5412067"/>
            <a:ext cx="69762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1956</a:t>
            </a:r>
          </a:p>
        </p:txBody>
      </p:sp>
      <p:sp>
        <p:nvSpPr>
          <p:cNvPr id="11" name="TextBox 10">
            <a:extLst>
              <a:ext uri="{FF2B5EF4-FFF2-40B4-BE49-F238E27FC236}">
                <a16:creationId xmlns:a16="http://schemas.microsoft.com/office/drawing/2014/main" xmlns="" id="{6A5CABE2-E2DB-49EB-AAB9-46AAAAFFA0D5}"/>
              </a:ext>
            </a:extLst>
          </p:cNvPr>
          <p:cNvSpPr txBox="1"/>
          <p:nvPr/>
        </p:nvSpPr>
        <p:spPr>
          <a:xfrm>
            <a:off x="4073525" y="5412067"/>
            <a:ext cx="69762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1980</a:t>
            </a:r>
          </a:p>
        </p:txBody>
      </p:sp>
      <p:sp>
        <p:nvSpPr>
          <p:cNvPr id="12" name="TextBox 11">
            <a:extLst>
              <a:ext uri="{FF2B5EF4-FFF2-40B4-BE49-F238E27FC236}">
                <a16:creationId xmlns:a16="http://schemas.microsoft.com/office/drawing/2014/main" xmlns="" id="{3BEED6F1-D1F0-44D0-B773-FAB33CA03F6F}"/>
              </a:ext>
            </a:extLst>
          </p:cNvPr>
          <p:cNvSpPr txBox="1"/>
          <p:nvPr/>
        </p:nvSpPr>
        <p:spPr>
          <a:xfrm>
            <a:off x="5705038" y="5412067"/>
            <a:ext cx="69762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2000</a:t>
            </a:r>
          </a:p>
        </p:txBody>
      </p:sp>
      <p:sp>
        <p:nvSpPr>
          <p:cNvPr id="13" name="TextBox 12">
            <a:extLst>
              <a:ext uri="{FF2B5EF4-FFF2-40B4-BE49-F238E27FC236}">
                <a16:creationId xmlns:a16="http://schemas.microsoft.com/office/drawing/2014/main" xmlns="" id="{314BEC82-FA81-4A7C-816E-34154DF042A9}"/>
              </a:ext>
            </a:extLst>
          </p:cNvPr>
          <p:cNvSpPr txBox="1"/>
          <p:nvPr/>
        </p:nvSpPr>
        <p:spPr>
          <a:xfrm>
            <a:off x="6943725" y="5412067"/>
            <a:ext cx="69762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2010</a:t>
            </a:r>
          </a:p>
        </p:txBody>
      </p:sp>
      <p:sp>
        <p:nvSpPr>
          <p:cNvPr id="14" name="Freeform: Shape 13">
            <a:extLst>
              <a:ext uri="{FF2B5EF4-FFF2-40B4-BE49-F238E27FC236}">
                <a16:creationId xmlns:a16="http://schemas.microsoft.com/office/drawing/2014/main" xmlns="" id="{996D1E78-E0FF-4BEE-9CBC-FC5270D2C38C}"/>
              </a:ext>
            </a:extLst>
          </p:cNvPr>
          <p:cNvSpPr/>
          <p:nvPr/>
        </p:nvSpPr>
        <p:spPr>
          <a:xfrm>
            <a:off x="2765425" y="2362440"/>
            <a:ext cx="6096000" cy="2857500"/>
          </a:xfrm>
          <a:custGeom>
            <a:avLst/>
            <a:gdLst>
              <a:gd name="connsiteX0" fmla="*/ 0 w 6096000"/>
              <a:gd name="connsiteY0" fmla="*/ 2857500 h 2857500"/>
              <a:gd name="connsiteX1" fmla="*/ 914400 w 6096000"/>
              <a:gd name="connsiteY1" fmla="*/ 1244600 h 2857500"/>
              <a:gd name="connsiteX2" fmla="*/ 1892300 w 6096000"/>
              <a:gd name="connsiteY2" fmla="*/ 2565400 h 2857500"/>
              <a:gd name="connsiteX3" fmla="*/ 3162300 w 6096000"/>
              <a:gd name="connsiteY3" fmla="*/ 584200 h 2857500"/>
              <a:gd name="connsiteX4" fmla="*/ 4406900 w 6096000"/>
              <a:gd name="connsiteY4" fmla="*/ 2489200 h 2857500"/>
              <a:gd name="connsiteX5" fmla="*/ 6096000 w 60960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857500">
                <a:moveTo>
                  <a:pt x="0" y="2857500"/>
                </a:moveTo>
                <a:cubicBezTo>
                  <a:pt x="299508" y="2075391"/>
                  <a:pt x="599017" y="1293283"/>
                  <a:pt x="914400" y="1244600"/>
                </a:cubicBezTo>
                <a:cubicBezTo>
                  <a:pt x="1229783" y="1195917"/>
                  <a:pt x="1517650" y="2675467"/>
                  <a:pt x="1892300" y="2565400"/>
                </a:cubicBezTo>
                <a:cubicBezTo>
                  <a:pt x="2266950" y="2455333"/>
                  <a:pt x="2743200" y="596900"/>
                  <a:pt x="3162300" y="584200"/>
                </a:cubicBezTo>
                <a:cubicBezTo>
                  <a:pt x="3581400" y="571500"/>
                  <a:pt x="3917950" y="2586567"/>
                  <a:pt x="4406900" y="2489200"/>
                </a:cubicBezTo>
                <a:cubicBezTo>
                  <a:pt x="4895850" y="2391833"/>
                  <a:pt x="5495925" y="1195916"/>
                  <a:pt x="6096000"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7E960F72-2109-4738-B635-0476B35FDC8C}"/>
              </a:ext>
            </a:extLst>
          </p:cNvPr>
          <p:cNvSpPr txBox="1"/>
          <p:nvPr/>
        </p:nvSpPr>
        <p:spPr>
          <a:xfrm>
            <a:off x="838199" y="6453151"/>
            <a:ext cx="10515597" cy="238527"/>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 Dr. Lee Kai-Fu • </a:t>
            </a:r>
            <a:r>
              <a:rPr lang="en-US" sz="950" dirty="0" err="1">
                <a:latin typeface="Arial" panose="020B0604020202020204" pitchFamily="34" charset="0"/>
                <a:cs typeface="Arial" panose="020B0604020202020204" pitchFamily="34" charset="0"/>
              </a:rPr>
              <a:t>Sinovation</a:t>
            </a:r>
            <a:r>
              <a:rPr lang="en-US" sz="950" dirty="0">
                <a:latin typeface="Arial" panose="020B0604020202020204" pitchFamily="34" charset="0"/>
                <a:cs typeface="Arial" panose="020B0604020202020204" pitchFamily="34" charset="0"/>
              </a:rPr>
              <a:t> Ventures and 2018 Conference on Neural Information Processing Systems</a:t>
            </a:r>
          </a:p>
        </p:txBody>
      </p:sp>
      <p:sp>
        <p:nvSpPr>
          <p:cNvPr id="19" name="TextBox 18">
            <a:extLst>
              <a:ext uri="{FF2B5EF4-FFF2-40B4-BE49-F238E27FC236}">
                <a16:creationId xmlns:a16="http://schemas.microsoft.com/office/drawing/2014/main" xmlns="" id="{01C48100-19A8-4E82-BC11-A9A5135FAF3C}"/>
              </a:ext>
            </a:extLst>
          </p:cNvPr>
          <p:cNvSpPr txBox="1"/>
          <p:nvPr/>
        </p:nvSpPr>
        <p:spPr>
          <a:xfrm>
            <a:off x="2847538" y="3240883"/>
            <a:ext cx="1685077"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Expert System</a:t>
            </a:r>
          </a:p>
        </p:txBody>
      </p:sp>
      <p:sp>
        <p:nvSpPr>
          <p:cNvPr id="20" name="TextBox 19">
            <a:extLst>
              <a:ext uri="{FF2B5EF4-FFF2-40B4-BE49-F238E27FC236}">
                <a16:creationId xmlns:a16="http://schemas.microsoft.com/office/drawing/2014/main" xmlns="" id="{ABAC3AE2-861E-414C-A535-5BAEFCCC0166}"/>
              </a:ext>
            </a:extLst>
          </p:cNvPr>
          <p:cNvSpPr txBox="1"/>
          <p:nvPr/>
        </p:nvSpPr>
        <p:spPr>
          <a:xfrm>
            <a:off x="5020942" y="2577327"/>
            <a:ext cx="1838966"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Neural Network</a:t>
            </a:r>
          </a:p>
        </p:txBody>
      </p:sp>
      <p:pic>
        <p:nvPicPr>
          <p:cNvPr id="24" name="Picture 23">
            <a:extLst>
              <a:ext uri="{FF2B5EF4-FFF2-40B4-BE49-F238E27FC236}">
                <a16:creationId xmlns:a16="http://schemas.microsoft.com/office/drawing/2014/main" xmlns="" id="{B103E040-5C9C-4A2F-A1DF-EF90A769F3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7140" y="3972008"/>
            <a:ext cx="763467" cy="763467"/>
          </a:xfrm>
          <a:prstGeom prst="rect">
            <a:avLst/>
          </a:prstGeom>
        </p:spPr>
      </p:pic>
      <p:pic>
        <p:nvPicPr>
          <p:cNvPr id="25" name="Picture 24">
            <a:extLst>
              <a:ext uri="{FF2B5EF4-FFF2-40B4-BE49-F238E27FC236}">
                <a16:creationId xmlns:a16="http://schemas.microsoft.com/office/drawing/2014/main" xmlns="" id="{E61E7141-0D81-4D27-BD74-BB9A7A20EF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5080" y="3892671"/>
            <a:ext cx="763467" cy="763467"/>
          </a:xfrm>
          <a:prstGeom prst="rect">
            <a:avLst/>
          </a:prstGeom>
        </p:spPr>
      </p:pic>
      <p:sp>
        <p:nvSpPr>
          <p:cNvPr id="16" name="TextBox 15">
            <a:extLst>
              <a:ext uri="{FF2B5EF4-FFF2-40B4-BE49-F238E27FC236}">
                <a16:creationId xmlns:a16="http://schemas.microsoft.com/office/drawing/2014/main" xmlns="" id="{DA6211D0-5E91-4ABA-9DFE-C96BAA8AAD84}"/>
              </a:ext>
            </a:extLst>
          </p:cNvPr>
          <p:cNvSpPr txBox="1"/>
          <p:nvPr/>
        </p:nvSpPr>
        <p:spPr>
          <a:xfrm>
            <a:off x="8012477" y="1993108"/>
            <a:ext cx="169790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Deep Learning</a:t>
            </a:r>
          </a:p>
        </p:txBody>
      </p:sp>
      <p:sp>
        <p:nvSpPr>
          <p:cNvPr id="17" name="TextBox 16">
            <a:extLst>
              <a:ext uri="{FF2B5EF4-FFF2-40B4-BE49-F238E27FC236}">
                <a16:creationId xmlns:a16="http://schemas.microsoft.com/office/drawing/2014/main" xmlns="" id="{04BF28CE-3F45-490B-9C5E-3DCC1436E333}"/>
              </a:ext>
            </a:extLst>
          </p:cNvPr>
          <p:cNvSpPr txBox="1"/>
          <p:nvPr/>
        </p:nvSpPr>
        <p:spPr>
          <a:xfrm>
            <a:off x="8416224" y="153711"/>
            <a:ext cx="237542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Neural Ordinary Differential Equations</a:t>
            </a:r>
          </a:p>
        </p:txBody>
      </p:sp>
      <p:sp>
        <p:nvSpPr>
          <p:cNvPr id="5" name="Freeform: Shape 4">
            <a:extLst>
              <a:ext uri="{FF2B5EF4-FFF2-40B4-BE49-F238E27FC236}">
                <a16:creationId xmlns:a16="http://schemas.microsoft.com/office/drawing/2014/main" xmlns="" id="{178BF430-DD5D-49BC-BBE3-24146365FB90}"/>
              </a:ext>
            </a:extLst>
          </p:cNvPr>
          <p:cNvSpPr/>
          <p:nvPr/>
        </p:nvSpPr>
        <p:spPr>
          <a:xfrm>
            <a:off x="8991599" y="816986"/>
            <a:ext cx="612339" cy="1205345"/>
          </a:xfrm>
          <a:custGeom>
            <a:avLst/>
            <a:gdLst>
              <a:gd name="connsiteX0" fmla="*/ 0 w 789709"/>
              <a:gd name="connsiteY0" fmla="*/ 1205345 h 1205345"/>
              <a:gd name="connsiteX1" fmla="*/ 443345 w 789709"/>
              <a:gd name="connsiteY1" fmla="*/ 540327 h 1205345"/>
              <a:gd name="connsiteX2" fmla="*/ 789709 w 789709"/>
              <a:gd name="connsiteY2" fmla="*/ 0 h 1205345"/>
            </a:gdLst>
            <a:ahLst/>
            <a:cxnLst>
              <a:cxn ang="0">
                <a:pos x="connsiteX0" y="connsiteY0"/>
              </a:cxn>
              <a:cxn ang="0">
                <a:pos x="connsiteX1" y="connsiteY1"/>
              </a:cxn>
              <a:cxn ang="0">
                <a:pos x="connsiteX2" y="connsiteY2"/>
              </a:cxn>
            </a:cxnLst>
            <a:rect l="l" t="t" r="r" b="b"/>
            <a:pathLst>
              <a:path w="789709" h="1205345">
                <a:moveTo>
                  <a:pt x="0" y="1205345"/>
                </a:moveTo>
                <a:cubicBezTo>
                  <a:pt x="155863" y="973281"/>
                  <a:pt x="311727" y="741218"/>
                  <a:pt x="443345" y="540327"/>
                </a:cubicBezTo>
                <a:cubicBezTo>
                  <a:pt x="574963" y="339436"/>
                  <a:pt x="682336" y="169718"/>
                  <a:pt x="789709" y="0"/>
                </a:cubicBez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1" name="Slide Number Placeholder 12">
            <a:extLst>
              <a:ext uri="{FF2B5EF4-FFF2-40B4-BE49-F238E27FC236}">
                <a16:creationId xmlns:a16="http://schemas.microsoft.com/office/drawing/2014/main" xmlns="" id="{566EFA27-721D-48A5-B8C1-9BBD61E545A8}"/>
              </a:ext>
            </a:extLst>
          </p:cNvPr>
          <p:cNvSpPr>
            <a:spLocks noGrp="1"/>
          </p:cNvSpPr>
          <p:nvPr>
            <p:ph type="sldNum" sz="quarter" idx="12"/>
          </p:nvPr>
        </p:nvSpPr>
        <p:spPr>
          <a:xfrm>
            <a:off x="8610600" y="6356350"/>
            <a:ext cx="2743200" cy="365125"/>
          </a:xfrm>
        </p:spPr>
        <p:txBody>
          <a:bodyPr/>
          <a:lstStyle/>
          <a:p>
            <a:fld id="{C561A1FA-AF8D-40D5-924F-60D3B98E3498}" type="slidenum">
              <a:rPr lang="en-US" smtClean="0"/>
              <a:t>12</a:t>
            </a:fld>
            <a:endParaRPr lang="en-US" dirty="0"/>
          </a:p>
        </p:txBody>
      </p:sp>
      <p:sp>
        <p:nvSpPr>
          <p:cNvPr id="3" name="TextBox 2">
            <a:extLst>
              <a:ext uri="{FF2B5EF4-FFF2-40B4-BE49-F238E27FC236}">
                <a16:creationId xmlns:a16="http://schemas.microsoft.com/office/drawing/2014/main" xmlns="" id="{0A953DFA-8C8B-49AD-81D1-39B0A4C2D589}"/>
              </a:ext>
            </a:extLst>
          </p:cNvPr>
          <p:cNvSpPr txBox="1"/>
          <p:nvPr/>
        </p:nvSpPr>
        <p:spPr>
          <a:xfrm>
            <a:off x="8943538" y="2362440"/>
            <a:ext cx="2659817" cy="1015663"/>
          </a:xfrm>
          <a:prstGeom prst="rect">
            <a:avLst/>
          </a:prstGeom>
          <a:solidFill>
            <a:schemeClr val="accent1">
              <a:lumMod val="20000"/>
              <a:lumOff val="80000"/>
              <a:alpha val="50000"/>
            </a:schemeClr>
          </a:solidFill>
        </p:spPr>
        <p:txBody>
          <a:bodyPr wrap="square" rtlCol="0">
            <a:spAutoFit/>
          </a:bodyPr>
          <a:lstStyle/>
          <a:p>
            <a:r>
              <a:rPr lang="en-US" sz="1200" dirty="0">
                <a:latin typeface="Arial" panose="020B0604020202020204" pitchFamily="34" charset="0"/>
                <a:cs typeface="Arial" panose="020B0604020202020204" pitchFamily="34" charset="0"/>
              </a:rPr>
              <a:t>“In the first wave of AI you had to be a programmer. In the second wave of AI you have to be a data scientist. The third wave of AI — the more moral you are, the better.”</a:t>
            </a:r>
            <a:endParaRPr lang="en-HK"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395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CAB9DA6-6A85-41DB-8B65-AA9971B892AD}"/>
              </a:ext>
            </a:extLst>
          </p:cNvPr>
          <p:cNvSpPr>
            <a:spLocks noGrp="1"/>
          </p:cNvSpPr>
          <p:nvPr>
            <p:ph type="sldNum" sz="quarter" idx="12"/>
          </p:nvPr>
        </p:nvSpPr>
        <p:spPr/>
        <p:txBody>
          <a:bodyPr/>
          <a:lstStyle/>
          <a:p>
            <a:fld id="{C561A1FA-AF8D-40D5-924F-60D3B98E3498}" type="slidenum">
              <a:rPr lang="en-US" smtClean="0"/>
              <a:t>13</a:t>
            </a:fld>
            <a:endParaRPr lang="en-US"/>
          </a:p>
        </p:txBody>
      </p:sp>
      <p:pic>
        <p:nvPicPr>
          <p:cNvPr id="6" name="Picture 5">
            <a:extLst>
              <a:ext uri="{FF2B5EF4-FFF2-40B4-BE49-F238E27FC236}">
                <a16:creationId xmlns:a16="http://schemas.microsoft.com/office/drawing/2014/main" xmlns="" id="{E4B3EC69-62D2-44CC-BB34-89CFA404CA36}"/>
              </a:ext>
            </a:extLst>
          </p:cNvPr>
          <p:cNvPicPr>
            <a:picLocks noChangeAspect="1"/>
          </p:cNvPicPr>
          <p:nvPr/>
        </p:nvPicPr>
        <p:blipFill>
          <a:blip r:embed="rId2"/>
          <a:stretch>
            <a:fillRect/>
          </a:stretch>
        </p:blipFill>
        <p:spPr>
          <a:xfrm>
            <a:off x="0" y="381000"/>
            <a:ext cx="12192000" cy="6096000"/>
          </a:xfrm>
          <a:prstGeom prst="rect">
            <a:avLst/>
          </a:prstGeom>
        </p:spPr>
      </p:pic>
      <p:sp>
        <p:nvSpPr>
          <p:cNvPr id="8" name="TextBox 7">
            <a:extLst>
              <a:ext uri="{FF2B5EF4-FFF2-40B4-BE49-F238E27FC236}">
                <a16:creationId xmlns:a16="http://schemas.microsoft.com/office/drawing/2014/main" xmlns="" id="{862DC2CC-A69B-4B41-9020-27B581E3EBC3}"/>
              </a:ext>
            </a:extLst>
          </p:cNvPr>
          <p:cNvSpPr txBox="1"/>
          <p:nvPr/>
        </p:nvSpPr>
        <p:spPr>
          <a:xfrm>
            <a:off x="-2" y="6453151"/>
            <a:ext cx="8257593" cy="238527"/>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Credit: https://www.slideshare.net/bretmc/machine-learning-with-google-machine-learning-apis-puppy-or-muffin</a:t>
            </a:r>
          </a:p>
        </p:txBody>
      </p:sp>
    </p:spTree>
    <p:extLst>
      <p:ext uri="{BB962C8B-B14F-4D97-AF65-F5344CB8AC3E}">
        <p14:creationId xmlns:p14="http://schemas.microsoft.com/office/powerpoint/2010/main" val="153873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29A0CB-2E38-4F9A-B729-BA1CF8E40E65}"/>
              </a:ext>
            </a:extLst>
          </p:cNvPr>
          <p:cNvSpPr>
            <a:spLocks noGrp="1"/>
          </p:cNvSpPr>
          <p:nvPr>
            <p:ph type="title"/>
          </p:nvPr>
        </p:nvSpPr>
        <p:spPr/>
        <p:txBody>
          <a:bodyPr/>
          <a:lstStyle/>
          <a:p>
            <a:r>
              <a:rPr lang="en-US" dirty="0"/>
              <a:t>A Tale of Two AI Camps</a:t>
            </a:r>
            <a:endParaRPr lang="en-HK" dirty="0"/>
          </a:p>
        </p:txBody>
      </p:sp>
      <p:sp>
        <p:nvSpPr>
          <p:cNvPr id="4" name="Slide Number Placeholder 3">
            <a:extLst>
              <a:ext uri="{FF2B5EF4-FFF2-40B4-BE49-F238E27FC236}">
                <a16:creationId xmlns:a16="http://schemas.microsoft.com/office/drawing/2014/main" xmlns="" id="{2F250F82-B445-408A-89AF-377F89252C78}"/>
              </a:ext>
            </a:extLst>
          </p:cNvPr>
          <p:cNvSpPr>
            <a:spLocks noGrp="1"/>
          </p:cNvSpPr>
          <p:nvPr>
            <p:ph type="sldNum" sz="quarter" idx="12"/>
          </p:nvPr>
        </p:nvSpPr>
        <p:spPr/>
        <p:txBody>
          <a:bodyPr/>
          <a:lstStyle/>
          <a:p>
            <a:fld id="{C561A1FA-AF8D-40D5-924F-60D3B98E3498}" type="slidenum">
              <a:rPr lang="en-US" smtClean="0"/>
              <a:t>14</a:t>
            </a:fld>
            <a:endParaRPr lang="en-US"/>
          </a:p>
        </p:txBody>
      </p:sp>
      <p:sp>
        <p:nvSpPr>
          <p:cNvPr id="9" name="TextBox 8">
            <a:extLst>
              <a:ext uri="{FF2B5EF4-FFF2-40B4-BE49-F238E27FC236}">
                <a16:creationId xmlns:a16="http://schemas.microsoft.com/office/drawing/2014/main" xmlns="" id="{0698A42D-F190-43A9-92E9-A4037AB46B73}"/>
              </a:ext>
            </a:extLst>
          </p:cNvPr>
          <p:cNvSpPr txBox="1"/>
          <p:nvPr/>
        </p:nvSpPr>
        <p:spPr>
          <a:xfrm>
            <a:off x="838199" y="6453151"/>
            <a:ext cx="10515597" cy="238527"/>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 </a:t>
            </a:r>
            <a:r>
              <a:rPr lang="en-US" sz="950" dirty="0" err="1">
                <a:latin typeface="Arial" panose="020B0604020202020204" pitchFamily="34" charset="0"/>
                <a:cs typeface="Arial" panose="020B0604020202020204" pitchFamily="34" charset="0"/>
              </a:rPr>
              <a:t>Souici-Meslati</a:t>
            </a:r>
            <a:r>
              <a:rPr lang="en-US" sz="950" dirty="0">
                <a:latin typeface="Arial" panose="020B0604020202020204" pitchFamily="34" charset="0"/>
                <a:cs typeface="Arial" panose="020B0604020202020204" pitchFamily="34" charset="0"/>
              </a:rPr>
              <a:t>, </a:t>
            </a:r>
            <a:r>
              <a:rPr lang="en-US" sz="950" dirty="0" err="1">
                <a:latin typeface="Arial" panose="020B0604020202020204" pitchFamily="34" charset="0"/>
                <a:cs typeface="Arial" panose="020B0604020202020204" pitchFamily="34" charset="0"/>
              </a:rPr>
              <a:t>Labiba</a:t>
            </a:r>
            <a:r>
              <a:rPr lang="en-US" sz="950" dirty="0">
                <a:latin typeface="Arial" panose="020B0604020202020204" pitchFamily="34" charset="0"/>
                <a:cs typeface="Arial" panose="020B0604020202020204" pitchFamily="34" charset="0"/>
              </a:rPr>
              <a:t> &amp; </a:t>
            </a:r>
            <a:r>
              <a:rPr lang="en-US" sz="950" dirty="0" err="1">
                <a:latin typeface="Arial" panose="020B0604020202020204" pitchFamily="34" charset="0"/>
                <a:cs typeface="Arial" panose="020B0604020202020204" pitchFamily="34" charset="0"/>
              </a:rPr>
              <a:t>Sellami</a:t>
            </a:r>
            <a:r>
              <a:rPr lang="en-US" sz="950" dirty="0">
                <a:latin typeface="Arial" panose="020B0604020202020204" pitchFamily="34" charset="0"/>
                <a:cs typeface="Arial" panose="020B0604020202020204" pitchFamily="34" charset="0"/>
              </a:rPr>
              <a:t>, Mokhtar. (2004). A hybrid approach for Arabic literal amounts recognition. The Arabian Journal for Science and Engineering. 29.</a:t>
            </a:r>
          </a:p>
        </p:txBody>
      </p:sp>
      <p:graphicFrame>
        <p:nvGraphicFramePr>
          <p:cNvPr id="10" name="Content Placeholder 4">
            <a:extLst>
              <a:ext uri="{FF2B5EF4-FFF2-40B4-BE49-F238E27FC236}">
                <a16:creationId xmlns:a16="http://schemas.microsoft.com/office/drawing/2014/main" xmlns="" id="{695416BF-6F5A-4509-BD6F-1A7427A072F3}"/>
              </a:ext>
            </a:extLst>
          </p:cNvPr>
          <p:cNvGraphicFramePr>
            <a:graphicFrameLocks/>
          </p:cNvGraphicFramePr>
          <p:nvPr>
            <p:extLst/>
          </p:nvPr>
        </p:nvGraphicFramePr>
        <p:xfrm>
          <a:off x="838196" y="1690688"/>
          <a:ext cx="10515601" cy="3962400"/>
        </p:xfrm>
        <a:graphic>
          <a:graphicData uri="http://schemas.openxmlformats.org/drawingml/2006/table">
            <a:tbl>
              <a:tblPr firstRow="1" bandRow="1">
                <a:tableStyleId>{C083E6E3-FA7D-4D7B-A595-EF9225AFEA82}</a:tableStyleId>
              </a:tblPr>
              <a:tblGrid>
                <a:gridCol w="1371601">
                  <a:extLst>
                    <a:ext uri="{9D8B030D-6E8A-4147-A177-3AD203B41FA5}">
                      <a16:colId xmlns:a16="http://schemas.microsoft.com/office/drawing/2014/main" xmlns="" val="1814223619"/>
                    </a:ext>
                  </a:extLst>
                </a:gridCol>
                <a:gridCol w="4572000">
                  <a:extLst>
                    <a:ext uri="{9D8B030D-6E8A-4147-A177-3AD203B41FA5}">
                      <a16:colId xmlns:a16="http://schemas.microsoft.com/office/drawing/2014/main" xmlns="" val="4243379645"/>
                    </a:ext>
                  </a:extLst>
                </a:gridCol>
                <a:gridCol w="4572000">
                  <a:extLst>
                    <a:ext uri="{9D8B030D-6E8A-4147-A177-3AD203B41FA5}">
                      <a16:colId xmlns:a16="http://schemas.microsoft.com/office/drawing/2014/main" xmlns="" val="3759534432"/>
                    </a:ext>
                  </a:extLst>
                </a:gridCol>
              </a:tblGrid>
              <a:tr h="205032">
                <a:tc>
                  <a:txBody>
                    <a:bodyPr/>
                    <a:lstStyle/>
                    <a:p>
                      <a:r>
                        <a:rPr lang="en-US" sz="1400" dirty="0">
                          <a:latin typeface="Arial" panose="020B0604020202020204" pitchFamily="34" charset="0"/>
                          <a:cs typeface="Arial" panose="020B0604020202020204" pitchFamily="34" charset="0"/>
                        </a:rPr>
                        <a:t>Property</a:t>
                      </a:r>
                      <a:endParaRPr lang="en-HK"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Symbolic AI</a:t>
                      </a:r>
                      <a:endParaRPr lang="en-HK"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Connectionist AI</a:t>
                      </a:r>
                      <a:endParaRPr lang="en-HK"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029006249"/>
                  </a:ext>
                </a:extLst>
              </a:tr>
              <a:tr h="492076">
                <a:tc>
                  <a:txBody>
                    <a:bodyPr/>
                    <a:lstStyle/>
                    <a:p>
                      <a:r>
                        <a:rPr lang="en-US" sz="1400" dirty="0">
                          <a:latin typeface="Arial" panose="020B0604020202020204" pitchFamily="34" charset="0"/>
                          <a:cs typeface="Arial" panose="020B0604020202020204" pitchFamily="34" charset="0"/>
                        </a:rPr>
                        <a:t>Knowledge Acquisition</a:t>
                      </a:r>
                      <a:endParaRPr lang="en-HK" sz="1400" b="1" dirty="0">
                        <a:latin typeface="Arial" panose="020B0604020202020204" pitchFamily="34" charset="0"/>
                        <a:cs typeface="Arial" panose="020B0604020202020204" pitchFamily="34" charset="0"/>
                      </a:endParaRPr>
                    </a:p>
                  </a:txBody>
                  <a:tcPr/>
                </a:tc>
                <a:tc>
                  <a:txBody>
                    <a:bodyPr/>
                    <a:lstStyle/>
                    <a:p>
                      <a:pPr marL="171450" indent="-171450">
                        <a:buFont typeface="Wingdings" panose="05000000000000000000" pitchFamily="2" charset="2"/>
                        <a:buChar char="ü"/>
                      </a:pPr>
                      <a:r>
                        <a:rPr lang="en-US" sz="1400" dirty="0">
                          <a:solidFill>
                            <a:schemeClr val="accent6">
                              <a:lumMod val="50000"/>
                            </a:schemeClr>
                          </a:solidFill>
                          <a:latin typeface="Arial" panose="020B0604020202020204" pitchFamily="34" charset="0"/>
                          <a:cs typeface="Arial" panose="020B0604020202020204" pitchFamily="34" charset="0"/>
                        </a:rPr>
                        <a:t>Theoretical knowledge insertion can be made in a simple and direct manner. It is sufficient to clarify, convert, and formalize the knowledge.</a:t>
                      </a:r>
                      <a:endParaRPr lang="en-HK" sz="1400" dirty="0">
                        <a:solidFill>
                          <a:schemeClr val="accent6">
                            <a:lumMod val="50000"/>
                          </a:schemeClr>
                        </a:solidFill>
                        <a:latin typeface="Arial" panose="020B0604020202020204" pitchFamily="34" charset="0"/>
                        <a:cs typeface="Arial" panose="020B0604020202020204" pitchFamily="34" charset="0"/>
                      </a:endParaRPr>
                    </a:p>
                  </a:txBody>
                  <a:tcPr/>
                </a:tc>
                <a:tc>
                  <a:txBody>
                    <a:bodyPr/>
                    <a:lstStyle/>
                    <a:p>
                      <a:pPr marL="171450" indent="-171450">
                        <a:buFont typeface="Wingdings" panose="05000000000000000000" pitchFamily="2" charset="2"/>
                        <a:buChar char="û"/>
                      </a:pPr>
                      <a:r>
                        <a:rPr lang="en-US" sz="1400" dirty="0">
                          <a:solidFill>
                            <a:srgbClr val="C00000"/>
                          </a:solidFill>
                          <a:latin typeface="Arial" panose="020B0604020202020204" pitchFamily="34" charset="0"/>
                          <a:cs typeface="Arial" panose="020B0604020202020204" pitchFamily="34" charset="0"/>
                        </a:rPr>
                        <a:t>Theoretical knowledge may not useful in constructing neural networks, while examples are always required for knowledge acquisition.</a:t>
                      </a:r>
                      <a:endParaRPr lang="en-HK" sz="1400" dirty="0">
                        <a:solidFill>
                          <a:srgbClr val="C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481936782"/>
                  </a:ext>
                </a:extLst>
              </a:tr>
              <a:tr h="492076">
                <a:tc>
                  <a:txBody>
                    <a:bodyPr/>
                    <a:lstStyle/>
                    <a:p>
                      <a:r>
                        <a:rPr lang="en-US" sz="1400" dirty="0">
                          <a:latin typeface="Arial" panose="020B0604020202020204" pitchFamily="34" charset="0"/>
                          <a:cs typeface="Arial" panose="020B0604020202020204" pitchFamily="34" charset="0"/>
                        </a:rPr>
                        <a:t>Processing Mode</a:t>
                      </a:r>
                      <a:endParaRPr lang="en-HK" sz="1400" b="1" dirty="0">
                        <a:latin typeface="Arial" panose="020B0604020202020204" pitchFamily="34" charset="0"/>
                        <a:cs typeface="Arial" panose="020B0604020202020204" pitchFamily="34" charset="0"/>
                      </a:endParaRPr>
                    </a:p>
                  </a:txBody>
                  <a:tcPr/>
                </a:tc>
                <a:tc>
                  <a:txBody>
                    <a:bodyPr/>
                    <a:lstStyle/>
                    <a:p>
                      <a:pPr marL="171450" indent="-171450" algn="l" defTabSz="914400" rtl="0" eaLnBrk="1" latinLnBrk="0" hangingPunct="1">
                        <a:buFont typeface="Wingdings" panose="05000000000000000000" pitchFamily="2" charset="2"/>
                        <a:buChar char="û"/>
                      </a:pPr>
                      <a:r>
                        <a:rPr lang="en-US" sz="1400" kern="1200" dirty="0">
                          <a:solidFill>
                            <a:srgbClr val="C00000"/>
                          </a:solidFill>
                          <a:latin typeface="Arial" panose="020B0604020202020204" pitchFamily="34" charset="0"/>
                          <a:ea typeface="+mn-ea"/>
                          <a:cs typeface="Arial" panose="020B0604020202020204" pitchFamily="34" charset="0"/>
                        </a:rPr>
                        <a:t>Processing is sequential. Answer and consultation times are long.</a:t>
                      </a:r>
                      <a:endParaRPr lang="en-HK" sz="1400" kern="1200" dirty="0">
                        <a:solidFill>
                          <a:srgbClr val="C00000"/>
                        </a:solidFill>
                        <a:latin typeface="Arial" panose="020B0604020202020204" pitchFamily="34" charset="0"/>
                        <a:ea typeface="+mn-ea"/>
                        <a:cs typeface="Arial" panose="020B0604020202020204" pitchFamily="34" charset="0"/>
                      </a:endParaRPr>
                    </a:p>
                  </a:txBody>
                  <a:tcPr/>
                </a:tc>
                <a:tc>
                  <a:txBody>
                    <a:bodyPr/>
                    <a:lstStyle/>
                    <a:p>
                      <a:pPr marL="171450" indent="-171450" algn="l" defTabSz="914400" rtl="0" eaLnBrk="1" latinLnBrk="0" hangingPunct="1">
                        <a:buFont typeface="Wingdings" panose="05000000000000000000" pitchFamily="2" charset="2"/>
                        <a:buChar char="ü"/>
                      </a:pPr>
                      <a:r>
                        <a:rPr lang="en-US" sz="1400" kern="1200" dirty="0">
                          <a:solidFill>
                            <a:schemeClr val="accent6">
                              <a:lumMod val="50000"/>
                            </a:schemeClr>
                          </a:solidFill>
                          <a:latin typeface="Arial" panose="020B0604020202020204" pitchFamily="34" charset="0"/>
                          <a:ea typeface="+mn-ea"/>
                          <a:cs typeface="Arial" panose="020B0604020202020204" pitchFamily="34" charset="0"/>
                        </a:rPr>
                        <a:t>Neural networks consist of a set of units with information processing completed in a parallel fashion.</a:t>
                      </a:r>
                      <a:endParaRPr lang="en-HK" sz="1400" kern="1200" dirty="0">
                        <a:solidFill>
                          <a:schemeClr val="accent6">
                            <a:lumMod val="50000"/>
                          </a:schemeClr>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252140950"/>
                  </a:ext>
                </a:extLst>
              </a:tr>
              <a:tr h="492076">
                <a:tc>
                  <a:txBody>
                    <a:bodyPr/>
                    <a:lstStyle/>
                    <a:p>
                      <a:r>
                        <a:rPr lang="en-US" sz="1400" dirty="0">
                          <a:latin typeface="Arial" panose="020B0604020202020204" pitchFamily="34" charset="0"/>
                          <a:cs typeface="Arial" panose="020B0604020202020204" pitchFamily="34" charset="0"/>
                        </a:rPr>
                        <a:t>New Knowledge Insertion</a:t>
                      </a:r>
                      <a:endParaRPr lang="en-HK" sz="1400" b="1" dirty="0">
                        <a:latin typeface="Arial" panose="020B0604020202020204" pitchFamily="34" charset="0"/>
                        <a:cs typeface="Arial" panose="020B0604020202020204" pitchFamily="34" charset="0"/>
                      </a:endParaRPr>
                    </a:p>
                  </a:txBody>
                  <a:tcPr/>
                </a:tc>
                <a:tc>
                  <a:txBody>
                    <a:bodyPr/>
                    <a:lstStyle/>
                    <a:p>
                      <a:pPr marL="171450" indent="-171450" algn="l" defTabSz="914400" rtl="0" eaLnBrk="1" latinLnBrk="0" hangingPunct="1">
                        <a:buFont typeface="Wingdings" panose="05000000000000000000" pitchFamily="2" charset="2"/>
                        <a:buChar char="ü"/>
                      </a:pPr>
                      <a:r>
                        <a:rPr lang="en-US" sz="1400" kern="1200" dirty="0">
                          <a:solidFill>
                            <a:schemeClr val="accent6">
                              <a:lumMod val="50000"/>
                            </a:schemeClr>
                          </a:solidFill>
                          <a:latin typeface="Arial" panose="020B0604020202020204" pitchFamily="34" charset="0"/>
                          <a:ea typeface="+mn-ea"/>
                          <a:cs typeface="Arial" panose="020B0604020202020204" pitchFamily="34" charset="0"/>
                        </a:rPr>
                        <a:t>Insertion of knowledge (rules) can be made very quickly once experts have already processed them.</a:t>
                      </a:r>
                      <a:endParaRPr lang="en-HK" sz="1400" kern="1200" dirty="0">
                        <a:solidFill>
                          <a:schemeClr val="accent6">
                            <a:lumMod val="50000"/>
                          </a:schemeClr>
                        </a:solidFill>
                        <a:latin typeface="Arial" panose="020B0604020202020204" pitchFamily="34" charset="0"/>
                        <a:ea typeface="+mn-ea"/>
                        <a:cs typeface="Arial" panose="020B0604020202020204" pitchFamily="34" charset="0"/>
                      </a:endParaRPr>
                    </a:p>
                  </a:txBody>
                  <a:tcPr/>
                </a:tc>
                <a:tc>
                  <a:txBody>
                    <a:bodyPr/>
                    <a:lstStyle/>
                    <a:p>
                      <a:pPr marL="171450" indent="-171450" algn="l" defTabSz="914400" rtl="0" eaLnBrk="1" latinLnBrk="0" hangingPunct="1">
                        <a:buFont typeface="Wingdings" panose="05000000000000000000" pitchFamily="2" charset="2"/>
                        <a:buChar char="û"/>
                      </a:pPr>
                      <a:r>
                        <a:rPr lang="en-US" sz="1400" kern="1200" dirty="0">
                          <a:solidFill>
                            <a:srgbClr val="C00000"/>
                          </a:solidFill>
                          <a:latin typeface="Arial" panose="020B0604020202020204" pitchFamily="34" charset="0"/>
                          <a:ea typeface="+mn-ea"/>
                          <a:cs typeface="Arial" panose="020B0604020202020204" pitchFamily="34" charset="0"/>
                        </a:rPr>
                        <a:t>Training process is often time-consuming as weights and biases are trained gradually.</a:t>
                      </a:r>
                      <a:endParaRPr lang="en-HK" sz="14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907546986"/>
                  </a:ext>
                </a:extLst>
              </a:tr>
              <a:tr h="492076">
                <a:tc>
                  <a:txBody>
                    <a:bodyPr/>
                    <a:lstStyle/>
                    <a:p>
                      <a:r>
                        <a:rPr lang="en-US" sz="1400" dirty="0">
                          <a:latin typeface="Arial" panose="020B0604020202020204" pitchFamily="34" charset="0"/>
                          <a:cs typeface="Arial" panose="020B0604020202020204" pitchFamily="34" charset="0"/>
                        </a:rPr>
                        <a:t>Training</a:t>
                      </a:r>
                      <a:endParaRPr lang="en-HK" sz="1400" b="1" dirty="0">
                        <a:latin typeface="Arial" panose="020B0604020202020204" pitchFamily="34" charset="0"/>
                        <a:cs typeface="Arial" panose="020B0604020202020204" pitchFamily="34" charset="0"/>
                      </a:endParaRPr>
                    </a:p>
                  </a:txBody>
                  <a:tcPr/>
                </a:tc>
                <a:tc>
                  <a:txBody>
                    <a:bodyPr/>
                    <a:lstStyle/>
                    <a:p>
                      <a:pPr marL="171450" indent="-171450" algn="l" defTabSz="914400" rtl="0" eaLnBrk="1" latinLnBrk="0" hangingPunct="1">
                        <a:buFont typeface="Wingdings" panose="05000000000000000000" pitchFamily="2" charset="2"/>
                        <a:buChar char="û"/>
                      </a:pPr>
                      <a:r>
                        <a:rPr lang="en-US" sz="1400" kern="1200" dirty="0">
                          <a:solidFill>
                            <a:srgbClr val="C00000"/>
                          </a:solidFill>
                          <a:latin typeface="Arial" panose="020B0604020202020204" pitchFamily="34" charset="0"/>
                          <a:ea typeface="+mn-ea"/>
                          <a:cs typeface="Arial" panose="020B0604020202020204" pitchFamily="34" charset="0"/>
                        </a:rPr>
                        <a:t>Training is not a basic process. Knowledge acquisition is done by </a:t>
                      </a:r>
                      <a:r>
                        <a:rPr lang="en-US" sz="1400" kern="1200" dirty="0" err="1">
                          <a:solidFill>
                            <a:srgbClr val="C00000"/>
                          </a:solidFill>
                          <a:latin typeface="Arial" panose="020B0604020202020204" pitchFamily="34" charset="0"/>
                          <a:ea typeface="+mn-ea"/>
                          <a:cs typeface="Arial" panose="020B0604020202020204" pitchFamily="34" charset="0"/>
                        </a:rPr>
                        <a:t>explicitation</a:t>
                      </a:r>
                      <a:r>
                        <a:rPr lang="en-US" sz="1400" kern="1200" dirty="0">
                          <a:solidFill>
                            <a:srgbClr val="C00000"/>
                          </a:solidFill>
                          <a:latin typeface="Arial" panose="020B0604020202020204" pitchFamily="34" charset="0"/>
                          <a:ea typeface="+mn-ea"/>
                          <a:cs typeface="Arial" panose="020B0604020202020204" pitchFamily="34" charset="0"/>
                        </a:rPr>
                        <a:t>, with potential bottleneck issues.</a:t>
                      </a:r>
                      <a:endParaRPr lang="en-HK" sz="1400" kern="1200" dirty="0">
                        <a:solidFill>
                          <a:srgbClr val="C00000"/>
                        </a:solidFill>
                        <a:latin typeface="Arial" panose="020B0604020202020204" pitchFamily="34" charset="0"/>
                        <a:ea typeface="+mn-ea"/>
                        <a:cs typeface="Arial" panose="020B0604020202020204" pitchFamily="34" charset="0"/>
                      </a:endParaRPr>
                    </a:p>
                  </a:txBody>
                  <a:tcPr/>
                </a:tc>
                <a:tc>
                  <a:txBody>
                    <a:bodyPr/>
                    <a:lstStyle/>
                    <a:p>
                      <a:pPr marL="171450" indent="-171450" algn="l" defTabSz="914400" rtl="0" eaLnBrk="1" latinLnBrk="0" hangingPunct="1">
                        <a:buFont typeface="Wingdings" panose="05000000000000000000" pitchFamily="2" charset="2"/>
                        <a:buChar char="ü"/>
                      </a:pPr>
                      <a:r>
                        <a:rPr lang="en-US" sz="1400" kern="1200" dirty="0">
                          <a:solidFill>
                            <a:schemeClr val="accent6">
                              <a:lumMod val="50000"/>
                            </a:schemeClr>
                          </a:solidFill>
                          <a:latin typeface="Arial" panose="020B0604020202020204" pitchFamily="34" charset="0"/>
                          <a:ea typeface="+mn-ea"/>
                          <a:cs typeface="Arial" panose="020B0604020202020204" pitchFamily="34" charset="0"/>
                        </a:rPr>
                        <a:t>Training and generalization from examples are fundamental and integrate processes.</a:t>
                      </a:r>
                      <a:endParaRPr lang="en-HK" sz="1400" kern="1200" dirty="0">
                        <a:solidFill>
                          <a:schemeClr val="accent6">
                            <a:lumMod val="50000"/>
                          </a:schemeClr>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2656570660"/>
                  </a:ext>
                </a:extLst>
              </a:tr>
              <a:tr h="492076">
                <a:tc>
                  <a:txBody>
                    <a:bodyPr/>
                    <a:lstStyle/>
                    <a:p>
                      <a:r>
                        <a:rPr lang="en-US" sz="1400" dirty="0">
                          <a:latin typeface="Arial" panose="020B0604020202020204" pitchFamily="34" charset="0"/>
                          <a:cs typeface="Arial" panose="020B0604020202020204" pitchFamily="34" charset="0"/>
                        </a:rPr>
                        <a:t>Results Explanation</a:t>
                      </a:r>
                      <a:endParaRPr lang="en-HK" sz="1400" b="1" dirty="0">
                        <a:latin typeface="Arial" panose="020B0604020202020204" pitchFamily="34" charset="0"/>
                        <a:cs typeface="Arial" panose="020B0604020202020204" pitchFamily="34" charset="0"/>
                      </a:endParaRPr>
                    </a:p>
                  </a:txBody>
                  <a:tcPr/>
                </a:tc>
                <a:tc>
                  <a:txBody>
                    <a:bodyPr/>
                    <a:lstStyle/>
                    <a:p>
                      <a:pPr marL="171450" indent="-171450" algn="l" defTabSz="914400" rtl="0" eaLnBrk="1" latinLnBrk="0" hangingPunct="1">
                        <a:buFont typeface="Wingdings" panose="05000000000000000000" pitchFamily="2" charset="2"/>
                        <a:buChar char="ü"/>
                      </a:pPr>
                      <a:r>
                        <a:rPr lang="en-US" sz="1400" kern="1200" dirty="0">
                          <a:solidFill>
                            <a:schemeClr val="accent6">
                              <a:lumMod val="50000"/>
                            </a:schemeClr>
                          </a:solidFill>
                          <a:latin typeface="Arial" panose="020B0604020202020204" pitchFamily="34" charset="0"/>
                          <a:ea typeface="+mn-ea"/>
                          <a:cs typeface="Arial" panose="020B0604020202020204" pitchFamily="34" charset="0"/>
                        </a:rPr>
                        <a:t>Reasoning process allows for </a:t>
                      </a:r>
                      <a:r>
                        <a:rPr lang="en-US" sz="1400" kern="1200" dirty="0" err="1">
                          <a:solidFill>
                            <a:schemeClr val="accent6">
                              <a:lumMod val="50000"/>
                            </a:schemeClr>
                          </a:solidFill>
                          <a:latin typeface="Arial" panose="020B0604020202020204" pitchFamily="34" charset="0"/>
                          <a:ea typeface="+mn-ea"/>
                          <a:cs typeface="Arial" panose="020B0604020202020204" pitchFamily="34" charset="0"/>
                        </a:rPr>
                        <a:t>explanability</a:t>
                      </a:r>
                      <a:r>
                        <a:rPr lang="en-US" sz="1400" kern="1200" dirty="0">
                          <a:solidFill>
                            <a:schemeClr val="accent6">
                              <a:lumMod val="50000"/>
                            </a:schemeClr>
                          </a:solidFill>
                          <a:latin typeface="Arial" panose="020B0604020202020204" pitchFamily="34" charset="0"/>
                          <a:ea typeface="+mn-ea"/>
                          <a:cs typeface="Arial" panose="020B0604020202020204" pitchFamily="34" charset="0"/>
                        </a:rPr>
                        <a:t>. Knowledge is coded in a language close to natural language, and therefore easily interpretable.</a:t>
                      </a:r>
                      <a:endParaRPr lang="en-HK" sz="1400" kern="1200" dirty="0">
                        <a:solidFill>
                          <a:schemeClr val="accent6">
                            <a:lumMod val="50000"/>
                          </a:schemeClr>
                        </a:solidFill>
                        <a:latin typeface="Arial" panose="020B0604020202020204" pitchFamily="34" charset="0"/>
                        <a:ea typeface="+mn-ea"/>
                        <a:cs typeface="Arial" panose="020B0604020202020204" pitchFamily="34" charset="0"/>
                      </a:endParaRPr>
                    </a:p>
                  </a:txBody>
                  <a:tcPr/>
                </a:tc>
                <a:tc>
                  <a:txBody>
                    <a:bodyPr/>
                    <a:lstStyle/>
                    <a:p>
                      <a:pPr marL="171450" indent="-171450" algn="l" defTabSz="914400" rtl="0" eaLnBrk="1" latinLnBrk="0" hangingPunct="1">
                        <a:buFont typeface="Wingdings" panose="05000000000000000000" pitchFamily="2" charset="2"/>
                        <a:buChar char="û"/>
                      </a:pPr>
                      <a:r>
                        <a:rPr lang="en-US" sz="1400" kern="1200" dirty="0">
                          <a:solidFill>
                            <a:srgbClr val="C00000"/>
                          </a:solidFill>
                          <a:latin typeface="Arial" panose="020B0604020202020204" pitchFamily="34" charset="0"/>
                          <a:ea typeface="+mn-ea"/>
                          <a:cs typeface="Arial" panose="020B0604020202020204" pitchFamily="34" charset="0"/>
                        </a:rPr>
                        <a:t>Neural networks are “black” boxes, where knowledge is coded in weights and interconnections, with a lack of access to a form that is interpretable by humans.</a:t>
                      </a:r>
                      <a:endParaRPr lang="en-HK" sz="14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4133520893"/>
                  </a:ext>
                </a:extLst>
              </a:tr>
            </a:tbl>
          </a:graphicData>
        </a:graphic>
      </p:graphicFrame>
    </p:spTree>
    <p:extLst>
      <p:ext uri="{BB962C8B-B14F-4D97-AF65-F5344CB8AC3E}">
        <p14:creationId xmlns:p14="http://schemas.microsoft.com/office/powerpoint/2010/main" val="1596831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C09AC1C-353D-4274-BA0F-7DED026A92D9}"/>
              </a:ext>
            </a:extLst>
          </p:cNvPr>
          <p:cNvSpPr>
            <a:spLocks noGrp="1"/>
          </p:cNvSpPr>
          <p:nvPr>
            <p:ph type="sldNum" sz="quarter" idx="12"/>
          </p:nvPr>
        </p:nvSpPr>
        <p:spPr/>
        <p:txBody>
          <a:bodyPr/>
          <a:lstStyle/>
          <a:p>
            <a:fld id="{C561A1FA-AF8D-40D5-924F-60D3B98E3498}" type="slidenum">
              <a:rPr lang="en-US" smtClean="0"/>
              <a:t>15</a:t>
            </a:fld>
            <a:endParaRPr lang="en-US"/>
          </a:p>
        </p:txBody>
      </p:sp>
      <p:pic>
        <p:nvPicPr>
          <p:cNvPr id="3" name="Picture 2">
            <a:extLst>
              <a:ext uri="{FF2B5EF4-FFF2-40B4-BE49-F238E27FC236}">
                <a16:creationId xmlns:a16="http://schemas.microsoft.com/office/drawing/2014/main" xmlns="" id="{11C5ED5E-EEAA-4F43-A4C8-4357951E5C0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48894"/>
            <a:ext cx="10515600" cy="5760213"/>
          </a:xfrm>
          <a:prstGeom prst="rect">
            <a:avLst/>
          </a:prstGeom>
        </p:spPr>
      </p:pic>
    </p:spTree>
    <p:extLst>
      <p:ext uri="{BB962C8B-B14F-4D97-AF65-F5344CB8AC3E}">
        <p14:creationId xmlns:p14="http://schemas.microsoft.com/office/powerpoint/2010/main" val="769400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E6923-5EAC-4C88-952A-CEBC76C78BBF}"/>
              </a:ext>
            </a:extLst>
          </p:cNvPr>
          <p:cNvSpPr>
            <a:spLocks noGrp="1"/>
          </p:cNvSpPr>
          <p:nvPr>
            <p:ph type="title"/>
          </p:nvPr>
        </p:nvSpPr>
        <p:spPr/>
        <p:txBody>
          <a:bodyPr/>
          <a:lstStyle/>
          <a:p>
            <a:r>
              <a:rPr lang="en-US" dirty="0"/>
              <a:t>A.I. Landscape: China vs. U.S.</a:t>
            </a:r>
            <a:endParaRPr lang="en-HK" dirty="0"/>
          </a:p>
        </p:txBody>
      </p:sp>
      <p:sp>
        <p:nvSpPr>
          <p:cNvPr id="4" name="Slide Number Placeholder 3">
            <a:extLst>
              <a:ext uri="{FF2B5EF4-FFF2-40B4-BE49-F238E27FC236}">
                <a16:creationId xmlns:a16="http://schemas.microsoft.com/office/drawing/2014/main" xmlns="" id="{52AA27AD-F308-4B25-945D-60A69AA66661}"/>
              </a:ext>
            </a:extLst>
          </p:cNvPr>
          <p:cNvSpPr>
            <a:spLocks noGrp="1"/>
          </p:cNvSpPr>
          <p:nvPr>
            <p:ph type="sldNum" sz="quarter" idx="12"/>
          </p:nvPr>
        </p:nvSpPr>
        <p:spPr/>
        <p:txBody>
          <a:bodyPr/>
          <a:lstStyle/>
          <a:p>
            <a:fld id="{C561A1FA-AF8D-40D5-924F-60D3B98E3498}" type="slidenum">
              <a:rPr lang="en-US" smtClean="0"/>
              <a:t>16</a:t>
            </a:fld>
            <a:endParaRPr lang="en-US"/>
          </a:p>
        </p:txBody>
      </p:sp>
      <p:graphicFrame>
        <p:nvGraphicFramePr>
          <p:cNvPr id="6" name="Table 5">
            <a:extLst>
              <a:ext uri="{FF2B5EF4-FFF2-40B4-BE49-F238E27FC236}">
                <a16:creationId xmlns:a16="http://schemas.microsoft.com/office/drawing/2014/main" xmlns="" id="{E993BB70-7FAB-4BB4-B107-3C6C57153A47}"/>
              </a:ext>
            </a:extLst>
          </p:cNvPr>
          <p:cNvGraphicFramePr>
            <a:graphicFrameLocks noGrp="1"/>
          </p:cNvGraphicFramePr>
          <p:nvPr>
            <p:extLst>
              <p:ext uri="{D42A27DB-BD31-4B8C-83A1-F6EECF244321}">
                <p14:modId xmlns:p14="http://schemas.microsoft.com/office/powerpoint/2010/main" val="294581273"/>
              </p:ext>
            </p:extLst>
          </p:nvPr>
        </p:nvGraphicFramePr>
        <p:xfrm>
          <a:off x="838200" y="1825625"/>
          <a:ext cx="10515601" cy="4206240"/>
        </p:xfrm>
        <a:graphic>
          <a:graphicData uri="http://schemas.openxmlformats.org/drawingml/2006/table">
            <a:tbl>
              <a:tblPr firstRow="1" bandRow="1">
                <a:tableStyleId>{3B4B98B0-60AC-42C2-AFA5-B58CD77FA1E5}</a:tableStyleId>
              </a:tblPr>
              <a:tblGrid>
                <a:gridCol w="1323109">
                  <a:extLst>
                    <a:ext uri="{9D8B030D-6E8A-4147-A177-3AD203B41FA5}">
                      <a16:colId xmlns:a16="http://schemas.microsoft.com/office/drawing/2014/main" xmlns="" val="2379756106"/>
                    </a:ext>
                  </a:extLst>
                </a:gridCol>
                <a:gridCol w="4596246">
                  <a:extLst>
                    <a:ext uri="{9D8B030D-6E8A-4147-A177-3AD203B41FA5}">
                      <a16:colId xmlns:a16="http://schemas.microsoft.com/office/drawing/2014/main" xmlns="" val="2524392889"/>
                    </a:ext>
                  </a:extLst>
                </a:gridCol>
                <a:gridCol w="4596246">
                  <a:extLst>
                    <a:ext uri="{9D8B030D-6E8A-4147-A177-3AD203B41FA5}">
                      <a16:colId xmlns:a16="http://schemas.microsoft.com/office/drawing/2014/main" xmlns="" val="2139756582"/>
                    </a:ext>
                  </a:extLst>
                </a:gridCol>
              </a:tblGrid>
              <a:tr h="242222">
                <a:tc>
                  <a:txBody>
                    <a:bodyPr/>
                    <a:lstStyle/>
                    <a:p>
                      <a:endParaRPr lang="en-HK"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China</a:t>
                      </a:r>
                      <a:endParaRPr lang="en-HK"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United States</a:t>
                      </a:r>
                      <a:endParaRPr lang="en-HK"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4289375241"/>
                  </a:ext>
                </a:extLst>
              </a:tr>
              <a:tr h="1299189">
                <a:tc>
                  <a:txBody>
                    <a:bodyPr/>
                    <a:lstStyle/>
                    <a:p>
                      <a:r>
                        <a:rPr lang="en-HK" sz="1400" b="1" dirty="0">
                          <a:latin typeface="Arial" panose="020B0604020202020204" pitchFamily="34" charset="0"/>
                          <a:cs typeface="Arial" panose="020B0604020202020204" pitchFamily="34" charset="0"/>
                        </a:rPr>
                        <a:t>Institutional Norm</a:t>
                      </a:r>
                    </a:p>
                  </a:txBody>
                  <a:tcPr/>
                </a:tc>
                <a:tc>
                  <a:txBody>
                    <a:bodyPr/>
                    <a:lstStyle/>
                    <a:p>
                      <a:r>
                        <a:rPr lang="en-US" sz="1400" dirty="0">
                          <a:latin typeface="Arial" panose="020B0604020202020204" pitchFamily="34" charset="0"/>
                          <a:cs typeface="Arial" panose="020B0604020202020204" pitchFamily="34" charset="0"/>
                        </a:rPr>
                        <a:t>Large volume of </a:t>
                      </a:r>
                      <a:r>
                        <a:rPr lang="en-US" sz="1400" u="sng" dirty="0">
                          <a:latin typeface="Arial" panose="020B0604020202020204" pitchFamily="34" charset="0"/>
                          <a:cs typeface="Arial" panose="020B0604020202020204" pitchFamily="34" charset="0"/>
                        </a:rPr>
                        <a:t>data</a:t>
                      </a:r>
                      <a:r>
                        <a:rPr lang="en-US" sz="1400" dirty="0">
                          <a:latin typeface="Arial" panose="020B0604020202020204" pitchFamily="34" charset="0"/>
                          <a:cs typeface="Arial" panose="020B0604020202020204" pitchFamily="34" charset="0"/>
                        </a:rPr>
                        <a:t> via proprietary systems, yet to focus on building innovation capacity. China tends to be averse to adopting the standard metrics structures used by most multinationals. Chinese A.I. initiatives are good at developing facial recognition as well as tools for surveillance and tracking.</a:t>
                      </a:r>
                      <a:endParaRPr lang="en-HK"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A.I. ecosystem with </a:t>
                      </a:r>
                      <a:r>
                        <a:rPr lang="en-US" sz="1400" u="sng" dirty="0">
                          <a:latin typeface="Arial" panose="020B0604020202020204" pitchFamily="34" charset="0"/>
                          <a:cs typeface="Arial" panose="020B0604020202020204" pitchFamily="34" charset="0"/>
                        </a:rPr>
                        <a:t>unified standards and cross-platform sharing</a:t>
                      </a:r>
                      <a:r>
                        <a:rPr lang="en-US" sz="1400" dirty="0">
                          <a:latin typeface="Arial" panose="020B0604020202020204" pitchFamily="34" charset="0"/>
                          <a:cs typeface="Arial" panose="020B0604020202020204" pitchFamily="34" charset="0"/>
                        </a:rPr>
                        <a:t>. More conducive to developing international standards for what is acceptable for law enforcement use of big data and A.I., and how they will be held accountable for abuse. Developing A.I. tools for surveillance and tracking remains a sensitive topic in U.S.</a:t>
                      </a:r>
                      <a:endParaRPr lang="en-HK"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989330266"/>
                  </a:ext>
                </a:extLst>
              </a:tr>
              <a:tr h="1123028">
                <a:tc>
                  <a:txBody>
                    <a:bodyPr/>
                    <a:lstStyle/>
                    <a:p>
                      <a:r>
                        <a:rPr lang="en-HK" sz="1400" b="1" dirty="0">
                          <a:latin typeface="Arial" panose="020B0604020202020204" pitchFamily="34" charset="0"/>
                          <a:cs typeface="Arial" panose="020B0604020202020204" pitchFamily="34" charset="0"/>
                        </a:rPr>
                        <a:t>Regulatory Environment</a:t>
                      </a:r>
                    </a:p>
                  </a:txBody>
                  <a:tcPr/>
                </a:tc>
                <a:tc>
                  <a:txBody>
                    <a:bodyPr/>
                    <a:lstStyle/>
                    <a:p>
                      <a:r>
                        <a:rPr lang="en-US" sz="1400" dirty="0">
                          <a:latin typeface="Arial" panose="020B0604020202020204" pitchFamily="34" charset="0"/>
                          <a:cs typeface="Arial" panose="020B0604020202020204" pitchFamily="34" charset="0"/>
                        </a:rPr>
                        <a:t>Tends to set regulations </a:t>
                      </a:r>
                      <a:r>
                        <a:rPr lang="en-US" sz="1400" i="1" dirty="0">
                          <a:latin typeface="Arial" panose="020B0604020202020204" pitchFamily="34" charset="0"/>
                          <a:cs typeface="Arial" panose="020B0604020202020204" pitchFamily="34" charset="0"/>
                        </a:rPr>
                        <a:t>after</a:t>
                      </a:r>
                      <a:r>
                        <a:rPr lang="en-US" sz="1400" dirty="0">
                          <a:latin typeface="Arial" panose="020B0604020202020204" pitchFamily="34" charset="0"/>
                          <a:cs typeface="Arial" panose="020B0604020202020204" pitchFamily="34" charset="0"/>
                        </a:rPr>
                        <a:t> product commercialization. Pursues a strategy of “</a:t>
                      </a:r>
                      <a:r>
                        <a:rPr lang="en-US" sz="1400" u="sng" dirty="0">
                          <a:latin typeface="Arial" panose="020B0604020202020204" pitchFamily="34" charset="0"/>
                          <a:cs typeface="Arial" panose="020B0604020202020204" pitchFamily="34" charset="0"/>
                        </a:rPr>
                        <a:t>military-civil fusion</a:t>
                      </a:r>
                      <a:r>
                        <a:rPr lang="en-US" sz="1400" dirty="0">
                          <a:latin typeface="Arial" panose="020B0604020202020204" pitchFamily="34" charset="0"/>
                          <a:cs typeface="Arial" panose="020B0604020202020204" pitchFamily="34" charset="0"/>
                        </a:rPr>
                        <a:t>” in A.I., as China devises a range of policy mechanisms to incentivize industry cooperation. A looser approach to digital regulations means that companies have more freedom to experiment.</a:t>
                      </a:r>
                      <a:endParaRPr lang="en-HK"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Tends to set regulations </a:t>
                      </a:r>
                      <a:r>
                        <a:rPr lang="en-US" sz="1400" i="1" dirty="0">
                          <a:latin typeface="Arial" panose="020B0604020202020204" pitchFamily="34" charset="0"/>
                          <a:cs typeface="Arial" panose="020B0604020202020204" pitchFamily="34" charset="0"/>
                        </a:rPr>
                        <a:t>before</a:t>
                      </a:r>
                      <a:r>
                        <a:rPr lang="en-US" sz="1400" dirty="0">
                          <a:latin typeface="Arial" panose="020B0604020202020204" pitchFamily="34" charset="0"/>
                          <a:cs typeface="Arial" panose="020B0604020202020204" pitchFamily="34" charset="0"/>
                        </a:rPr>
                        <a:t> product goes to market. The White House has so far been characterized as “</a:t>
                      </a:r>
                      <a:r>
                        <a:rPr lang="en-US" sz="1400" u="sng" dirty="0">
                          <a:latin typeface="Arial" panose="020B0604020202020204" pitchFamily="34" charset="0"/>
                          <a:cs typeface="Arial" panose="020B0604020202020204" pitchFamily="34" charset="0"/>
                        </a:rPr>
                        <a:t>missing-in-action</a:t>
                      </a:r>
                      <a:r>
                        <a:rPr lang="en-US" sz="1400" dirty="0">
                          <a:latin typeface="Arial" panose="020B0604020202020204" pitchFamily="34" charset="0"/>
                          <a:cs typeface="Arial" panose="020B0604020202020204" pitchFamily="34" charset="0"/>
                        </a:rPr>
                        <a:t>” in terms of policymaking for A.I.</a:t>
                      </a:r>
                      <a:endParaRPr lang="en-HK"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679536884"/>
                  </a:ext>
                </a:extLst>
              </a:tr>
              <a:tr h="770705">
                <a:tc>
                  <a:txBody>
                    <a:bodyPr/>
                    <a:lstStyle/>
                    <a:p>
                      <a:r>
                        <a:rPr lang="en-HK" sz="1400" b="1" dirty="0">
                          <a:latin typeface="Arial" panose="020B0604020202020204" pitchFamily="34" charset="0"/>
                          <a:cs typeface="Arial" panose="020B0604020202020204" pitchFamily="34" charset="0"/>
                        </a:rPr>
                        <a:t>Industry Structure</a:t>
                      </a:r>
                    </a:p>
                  </a:txBody>
                  <a:tcPr/>
                </a:tc>
                <a:tc>
                  <a:txBody>
                    <a:bodyPr/>
                    <a:lstStyle/>
                    <a:p>
                      <a:r>
                        <a:rPr lang="en-US" sz="1400" u="sng" dirty="0">
                          <a:latin typeface="Arial" panose="020B0604020202020204" pitchFamily="34" charset="0"/>
                          <a:cs typeface="Arial" panose="020B0604020202020204" pitchFamily="34" charset="0"/>
                        </a:rPr>
                        <a:t>592 A.I. companies</a:t>
                      </a:r>
                      <a:r>
                        <a:rPr lang="en-US" sz="1400" dirty="0">
                          <a:latin typeface="Arial" panose="020B0604020202020204" pitchFamily="34" charset="0"/>
                          <a:cs typeface="Arial" panose="020B0604020202020204" pitchFamily="34" charset="0"/>
                        </a:rPr>
                        <a:t> (23% of global). Came second in the total number of A.I. enterprises in the world in 2017, and contributed 48% of the world’s total A.I. startup funding. A.I. Potential Index = 17.</a:t>
                      </a:r>
                      <a:endParaRPr lang="en-HK"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Ranked first with </a:t>
                      </a:r>
                      <a:r>
                        <a:rPr lang="en-US" sz="1400" u="sng" dirty="0">
                          <a:latin typeface="Arial" panose="020B0604020202020204" pitchFamily="34" charset="0"/>
                          <a:cs typeface="Arial" panose="020B0604020202020204" pitchFamily="34" charset="0"/>
                        </a:rPr>
                        <a:t>1,078 A.I. firms</a:t>
                      </a:r>
                      <a:r>
                        <a:rPr lang="en-US" sz="1400" dirty="0">
                          <a:latin typeface="Arial" panose="020B0604020202020204" pitchFamily="34" charset="0"/>
                          <a:cs typeface="Arial" panose="020B0604020202020204" pitchFamily="34" charset="0"/>
                        </a:rPr>
                        <a:t> (42% of global). Provided 38% of the funding for A.I. startups globally in 2017. A.I. Potential Index = 33.</a:t>
                      </a:r>
                      <a:endParaRPr lang="en-HK"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827745409"/>
                  </a:ext>
                </a:extLst>
              </a:tr>
            </a:tbl>
          </a:graphicData>
        </a:graphic>
      </p:graphicFrame>
      <p:sp>
        <p:nvSpPr>
          <p:cNvPr id="5" name="TextBox 4">
            <a:extLst>
              <a:ext uri="{FF2B5EF4-FFF2-40B4-BE49-F238E27FC236}">
                <a16:creationId xmlns:a16="http://schemas.microsoft.com/office/drawing/2014/main" xmlns="" id="{EA9D30B3-3D6A-472F-B86E-358D72A7444B}"/>
              </a:ext>
            </a:extLst>
          </p:cNvPr>
          <p:cNvSpPr txBox="1"/>
          <p:nvPr/>
        </p:nvSpPr>
        <p:spPr>
          <a:xfrm>
            <a:off x="58674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Tree>
    <p:extLst>
      <p:ext uri="{BB962C8B-B14F-4D97-AF65-F5344CB8AC3E}">
        <p14:creationId xmlns:p14="http://schemas.microsoft.com/office/powerpoint/2010/main" val="3909982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C5033CC-12B5-476A-88D7-BAC50F551FF5}"/>
              </a:ext>
            </a:extLst>
          </p:cNvPr>
          <p:cNvSpPr>
            <a:spLocks noGrp="1"/>
          </p:cNvSpPr>
          <p:nvPr>
            <p:ph type="sldNum" sz="quarter" idx="12"/>
          </p:nvPr>
        </p:nvSpPr>
        <p:spPr/>
        <p:txBody>
          <a:bodyPr/>
          <a:lstStyle/>
          <a:p>
            <a:fld id="{C561A1FA-AF8D-40D5-924F-60D3B98E3498}" type="slidenum">
              <a:rPr lang="en-US" smtClean="0"/>
              <a:t>17</a:t>
            </a:fld>
            <a:endParaRPr lang="en-US"/>
          </a:p>
        </p:txBody>
      </p:sp>
      <p:pic>
        <p:nvPicPr>
          <p:cNvPr id="5" name="Picture 4">
            <a:extLst>
              <a:ext uri="{FF2B5EF4-FFF2-40B4-BE49-F238E27FC236}">
                <a16:creationId xmlns:a16="http://schemas.microsoft.com/office/drawing/2014/main" xmlns="" id="{5FC1363A-D907-4A5F-A924-9860764B14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44556" y="912602"/>
            <a:ext cx="7102888" cy="5032795"/>
          </a:xfrm>
          <a:prstGeom prst="rect">
            <a:avLst/>
          </a:prstGeom>
        </p:spPr>
      </p:pic>
    </p:spTree>
    <p:extLst>
      <p:ext uri="{BB962C8B-B14F-4D97-AF65-F5344CB8AC3E}">
        <p14:creationId xmlns:p14="http://schemas.microsoft.com/office/powerpoint/2010/main" val="113576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5CA7772-4727-403A-9467-A03E72DEE5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561A1FA-AF8D-40D5-924F-60D3B98E3498}" type="slidenum">
              <a:rPr lang="en-US" sz="1200">
                <a:solidFill>
                  <a:srgbClr val="FFFFFF"/>
                </a:solidFill>
                <a:latin typeface="+mn-lt"/>
                <a:cs typeface="+mn-cs"/>
              </a:rPr>
              <a:pPr algn="r">
                <a:spcAft>
                  <a:spcPts val="600"/>
                </a:spcAft>
              </a:pPr>
              <a:t>18</a:t>
            </a:fld>
            <a:endParaRPr lang="en-US" sz="1200">
              <a:solidFill>
                <a:srgbClr val="FFFFFF"/>
              </a:solidFill>
              <a:latin typeface="+mn-lt"/>
              <a:cs typeface="+mn-cs"/>
            </a:endParaRPr>
          </a:p>
        </p:txBody>
      </p:sp>
      <p:pic>
        <p:nvPicPr>
          <p:cNvPr id="7" name="Picture 6">
            <a:extLst>
              <a:ext uri="{FF2B5EF4-FFF2-40B4-BE49-F238E27FC236}">
                <a16:creationId xmlns:a16="http://schemas.microsoft.com/office/drawing/2014/main" xmlns="" id="{52112DB4-30FF-43DE-A42E-CD9E7467BAD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65760"/>
            <a:ext cx="12192000" cy="6126480"/>
          </a:xfrm>
          <a:prstGeom prst="rect">
            <a:avLst/>
          </a:prstGeom>
        </p:spPr>
      </p:pic>
    </p:spTree>
    <p:extLst>
      <p:ext uri="{BB962C8B-B14F-4D97-AF65-F5344CB8AC3E}">
        <p14:creationId xmlns:p14="http://schemas.microsoft.com/office/powerpoint/2010/main" val="2060727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5CA7772-4727-403A-9467-A03E72DEE5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561A1FA-AF8D-40D5-924F-60D3B98E3498}" type="slidenum">
              <a:rPr lang="en-US" sz="1200">
                <a:solidFill>
                  <a:srgbClr val="FFFFFF"/>
                </a:solidFill>
                <a:latin typeface="+mn-lt"/>
                <a:cs typeface="+mn-cs"/>
              </a:rPr>
              <a:pPr algn="r">
                <a:spcAft>
                  <a:spcPts val="600"/>
                </a:spcAft>
              </a:pPr>
              <a:t>19</a:t>
            </a:fld>
            <a:endParaRPr lang="en-US" sz="1200">
              <a:solidFill>
                <a:srgbClr val="FFFFFF"/>
              </a:solidFill>
              <a:latin typeface="+mn-lt"/>
              <a:cs typeface="+mn-cs"/>
            </a:endParaRPr>
          </a:p>
        </p:txBody>
      </p:sp>
      <p:pic>
        <p:nvPicPr>
          <p:cNvPr id="3" name="Picture 2">
            <a:hlinkClick r:id="rId2"/>
            <a:extLst>
              <a:ext uri="{FF2B5EF4-FFF2-40B4-BE49-F238E27FC236}">
                <a16:creationId xmlns:a16="http://schemas.microsoft.com/office/drawing/2014/main" xmlns="" id="{14BE18C4-B919-42D6-A8A1-2155D8BC39D7}"/>
              </a:ext>
            </a:extLst>
          </p:cNvPr>
          <p:cNvPicPr>
            <a:picLocks noChangeAspect="1"/>
          </p:cNvPicPr>
          <p:nvPr/>
        </p:nvPicPr>
        <p:blipFill>
          <a:blip r:embed="rId3"/>
          <a:stretch>
            <a:fillRect/>
          </a:stretch>
        </p:blipFill>
        <p:spPr>
          <a:xfrm>
            <a:off x="0" y="5061"/>
            <a:ext cx="12192000" cy="6847878"/>
          </a:xfrm>
          <a:prstGeom prst="rect">
            <a:avLst/>
          </a:prstGeom>
        </p:spPr>
      </p:pic>
    </p:spTree>
    <p:extLst>
      <p:ext uri="{BB962C8B-B14F-4D97-AF65-F5344CB8AC3E}">
        <p14:creationId xmlns:p14="http://schemas.microsoft.com/office/powerpoint/2010/main" val="348550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77D4C44-4D19-4AD2-BEEE-395156B1F3BE}"/>
              </a:ext>
            </a:extLst>
          </p:cNvPr>
          <p:cNvSpPr>
            <a:spLocks noGrp="1"/>
          </p:cNvSpPr>
          <p:nvPr>
            <p:ph type="sldNum" sz="quarter" idx="12"/>
          </p:nvPr>
        </p:nvSpPr>
        <p:spPr/>
        <p:txBody>
          <a:bodyPr/>
          <a:lstStyle/>
          <a:p>
            <a:fld id="{C561A1FA-AF8D-40D5-924F-60D3B98E3498}" type="slidenum">
              <a:rPr lang="en-US" smtClean="0"/>
              <a:t>2</a:t>
            </a:fld>
            <a:endParaRPr lang="en-US"/>
          </a:p>
        </p:txBody>
      </p:sp>
      <p:graphicFrame>
        <p:nvGraphicFramePr>
          <p:cNvPr id="5" name="Table 4">
            <a:extLst>
              <a:ext uri="{FF2B5EF4-FFF2-40B4-BE49-F238E27FC236}">
                <a16:creationId xmlns:a16="http://schemas.microsoft.com/office/drawing/2014/main" xmlns="" id="{937C6569-F250-45B8-8F9D-D1392865A7DF}"/>
              </a:ext>
            </a:extLst>
          </p:cNvPr>
          <p:cNvGraphicFramePr>
            <a:graphicFrameLocks noGrp="1"/>
          </p:cNvGraphicFramePr>
          <p:nvPr>
            <p:extLst>
              <p:ext uri="{D42A27DB-BD31-4B8C-83A1-F6EECF244321}">
                <p14:modId xmlns:p14="http://schemas.microsoft.com/office/powerpoint/2010/main" val="1267011979"/>
              </p:ext>
            </p:extLst>
          </p:nvPr>
        </p:nvGraphicFramePr>
        <p:xfrm>
          <a:off x="838200" y="912456"/>
          <a:ext cx="10515596" cy="5671122"/>
        </p:xfrm>
        <a:graphic>
          <a:graphicData uri="http://schemas.openxmlformats.org/drawingml/2006/table">
            <a:tbl>
              <a:tblPr firstRow="1" bandRow="1">
                <a:tableStyleId>{3B4B98B0-60AC-42C2-AFA5-B58CD77FA1E5}</a:tableStyleId>
              </a:tblPr>
              <a:tblGrid>
                <a:gridCol w="874059">
                  <a:extLst>
                    <a:ext uri="{9D8B030D-6E8A-4147-A177-3AD203B41FA5}">
                      <a16:colId xmlns:a16="http://schemas.microsoft.com/office/drawing/2014/main" xmlns="" val="2041424021"/>
                    </a:ext>
                  </a:extLst>
                </a:gridCol>
                <a:gridCol w="788894">
                  <a:extLst>
                    <a:ext uri="{9D8B030D-6E8A-4147-A177-3AD203B41FA5}">
                      <a16:colId xmlns:a16="http://schemas.microsoft.com/office/drawing/2014/main" xmlns="" val="1035502337"/>
                    </a:ext>
                  </a:extLst>
                </a:gridCol>
                <a:gridCol w="2613772">
                  <a:extLst>
                    <a:ext uri="{9D8B030D-6E8A-4147-A177-3AD203B41FA5}">
                      <a16:colId xmlns:a16="http://schemas.microsoft.com/office/drawing/2014/main" xmlns="" val="671400112"/>
                    </a:ext>
                  </a:extLst>
                </a:gridCol>
                <a:gridCol w="3829050">
                  <a:extLst>
                    <a:ext uri="{9D8B030D-6E8A-4147-A177-3AD203B41FA5}">
                      <a16:colId xmlns:a16="http://schemas.microsoft.com/office/drawing/2014/main" xmlns="" val="1925646004"/>
                    </a:ext>
                  </a:extLst>
                </a:gridCol>
                <a:gridCol w="2409821">
                  <a:extLst>
                    <a:ext uri="{9D8B030D-6E8A-4147-A177-3AD203B41FA5}">
                      <a16:colId xmlns:a16="http://schemas.microsoft.com/office/drawing/2014/main" xmlns="" val="290507444"/>
                    </a:ext>
                  </a:extLst>
                </a:gridCol>
              </a:tblGrid>
              <a:tr h="213275">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Session</a:t>
                      </a:r>
                    </a:p>
                  </a:txBody>
                  <a:tcPr anchor="ctr"/>
                </a:tc>
                <a:tc>
                  <a:txBody>
                    <a:bodyPr/>
                    <a:lstStyle/>
                    <a:p>
                      <a:pPr marL="0" marR="0">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Date</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Topic</a:t>
                      </a:r>
                    </a:p>
                  </a:txBody>
                  <a:tcPr anchor="ct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Application &amp; Case Study</a:t>
                      </a:r>
                    </a:p>
                  </a:txBody>
                  <a:tcPr anchor="ct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In-Class Activity</a:t>
                      </a:r>
                    </a:p>
                  </a:txBody>
                  <a:tcPr anchor="ctr"/>
                </a:tc>
                <a:extLst>
                  <a:ext uri="{0D108BD9-81ED-4DB2-BD59-A6C34878D82A}">
                    <a16:rowId xmlns:a16="http://schemas.microsoft.com/office/drawing/2014/main" xmlns="" val="2531357674"/>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1</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Feb 1</a:t>
                      </a:r>
                    </a:p>
                  </a:txBody>
                  <a:tcPr/>
                </a:tc>
                <a:tc>
                  <a:txBody>
                    <a:bodyPr/>
                    <a:lstStyle/>
                    <a:p>
                      <a:pPr marL="228600" marR="0" lvl="0" indent="-228600">
                        <a:lnSpc>
                          <a:spcPct val="107000"/>
                        </a:lnSpc>
                        <a:spcBef>
                          <a:spcPts val="0"/>
                        </a:spcBef>
                        <a:spcAft>
                          <a:spcPts val="0"/>
                        </a:spcAft>
                        <a:buFont typeface="Times New Roman" panose="02020603050405020304" pitchFamily="18" charset="0"/>
                        <a:buChar char="–"/>
                      </a:pPr>
                      <a:r>
                        <a:rPr lang="en-US" sz="1000" dirty="0">
                          <a:effectLst/>
                          <a:latin typeface="Arial" panose="020B0604020202020204" pitchFamily="34" charset="0"/>
                          <a:cs typeface="Arial" panose="020B0604020202020204" pitchFamily="34" charset="0"/>
                        </a:rPr>
                        <a:t>History and Overview of Artificial Intelligence</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Google Experiments: Draw!</a:t>
                      </a:r>
                      <a:endParaRPr lang="en-US" sz="1000" kern="1200" dirty="0">
                        <a:solidFill>
                          <a:srgbClr val="FF0000"/>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xmlns="" val="4237655727"/>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2</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Feb 15</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Supervised &amp; Unsupervised </a:t>
                      </a:r>
                      <a:r>
                        <a:rPr lang="en-US" sz="1000" kern="1200" dirty="0" smtClean="0">
                          <a:solidFill>
                            <a:schemeClr val="tx1"/>
                          </a:solidFill>
                          <a:effectLst/>
                          <a:latin typeface="Arial" panose="020B0604020202020204" pitchFamily="34" charset="0"/>
                          <a:ea typeface="+mn-ea"/>
                          <a:cs typeface="Arial" panose="020B0604020202020204" pitchFamily="34" charset="0"/>
                        </a:rPr>
                        <a:t>Learning</a:t>
                      </a:r>
                      <a:endParaRPr lang="en-US" sz="100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Google Experiments: Vision Sensing</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rgbClr val="0033D6"/>
                          </a:solidFill>
                          <a:effectLst/>
                          <a:latin typeface="Arial" panose="020B0604020202020204" pitchFamily="34" charset="0"/>
                          <a:ea typeface="+mn-ea"/>
                          <a:cs typeface="Arial" panose="020B0604020202020204" pitchFamily="34" charset="0"/>
                        </a:rPr>
                        <a:t>Case study: </a:t>
                      </a:r>
                      <a:r>
                        <a:rPr lang="en-US" sz="1000" kern="1200" dirty="0" err="1">
                          <a:solidFill>
                            <a:srgbClr val="0033D6"/>
                          </a:solidFill>
                          <a:effectLst/>
                          <a:latin typeface="Arial" panose="020B0604020202020204" pitchFamily="34" charset="0"/>
                          <a:ea typeface="+mn-ea"/>
                          <a:cs typeface="Arial" panose="020B0604020202020204" pitchFamily="34" charset="0"/>
                        </a:rPr>
                        <a:t>HireVue</a:t>
                      </a:r>
                      <a:r>
                        <a:rPr lang="en-US" sz="1000" kern="1200" dirty="0">
                          <a:solidFill>
                            <a:srgbClr val="0033D6"/>
                          </a:solidFill>
                          <a:effectLst/>
                          <a:latin typeface="Arial" panose="020B0604020202020204" pitchFamily="34" charset="0"/>
                          <a:ea typeface="+mn-ea"/>
                          <a:cs typeface="Arial" panose="020B0604020202020204" pitchFamily="34" charset="0"/>
                        </a:rPr>
                        <a:t> (Video Analytics for Recruitment)</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Class survey and group formation</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xmlns="" val="1256450735"/>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3</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Feb 22</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Classification vs. Regression</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smtClean="0">
                          <a:solidFill>
                            <a:schemeClr val="tx1"/>
                          </a:solidFill>
                          <a:effectLst/>
                          <a:latin typeface="Arial" panose="020B0604020202020204" pitchFamily="34" charset="0"/>
                          <a:ea typeface="+mn-ea"/>
                          <a:cs typeface="Arial" panose="020B0604020202020204" pitchFamily="34" charset="0"/>
                        </a:rPr>
                        <a:t>Model Assessment and Selection</a:t>
                      </a:r>
                      <a:endParaRPr lang="en-US" sz="100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Chatbots</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rgbClr val="0033D6"/>
                          </a:solidFill>
                          <a:effectLst/>
                          <a:latin typeface="Arial" panose="020B0604020202020204" pitchFamily="34" charset="0"/>
                          <a:ea typeface="+mn-ea"/>
                          <a:cs typeface="Arial" panose="020B0604020202020204" pitchFamily="34" charset="0"/>
                        </a:rPr>
                        <a:t>Case study: </a:t>
                      </a:r>
                      <a:r>
                        <a:rPr lang="en-US" sz="1000" kern="1200" dirty="0" err="1">
                          <a:solidFill>
                            <a:srgbClr val="0033D6"/>
                          </a:solidFill>
                          <a:effectLst/>
                          <a:latin typeface="Arial" panose="020B0604020202020204" pitchFamily="34" charset="0"/>
                          <a:ea typeface="+mn-ea"/>
                          <a:cs typeface="Arial" panose="020B0604020202020204" pitchFamily="34" charset="0"/>
                        </a:rPr>
                        <a:t>WorkFusion</a:t>
                      </a:r>
                      <a:r>
                        <a:rPr lang="en-US" sz="1000" kern="1200" dirty="0">
                          <a:solidFill>
                            <a:srgbClr val="0033D6"/>
                          </a:solidFill>
                          <a:effectLst/>
                          <a:latin typeface="Arial" panose="020B0604020202020204" pitchFamily="34" charset="0"/>
                          <a:ea typeface="+mn-ea"/>
                          <a:cs typeface="Arial" panose="020B0604020202020204" pitchFamily="34" charset="0"/>
                        </a:rPr>
                        <a:t> (Robotic Process Automation)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xmlns="" val="2675342823"/>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4</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Mar 1</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smtClean="0">
                          <a:solidFill>
                            <a:schemeClr val="tx1"/>
                          </a:solidFill>
                          <a:effectLst/>
                          <a:latin typeface="Arial" panose="020B0604020202020204" pitchFamily="34" charset="0"/>
                          <a:ea typeface="+mn-ea"/>
                          <a:cs typeface="Arial" panose="020B0604020202020204" pitchFamily="34" charset="0"/>
                        </a:rPr>
                        <a:t>Decision Trees</a:t>
                      </a:r>
                      <a:r>
                        <a:rPr lang="en-US" sz="1000" kern="1200" baseline="0" dirty="0" smtClean="0">
                          <a:solidFill>
                            <a:schemeClr val="tx1"/>
                          </a:solidFill>
                          <a:effectLst/>
                          <a:latin typeface="Arial" panose="020B0604020202020204" pitchFamily="34" charset="0"/>
                          <a:ea typeface="+mn-ea"/>
                          <a:cs typeface="Arial" panose="020B0604020202020204" pitchFamily="34" charset="0"/>
                        </a:rPr>
                        <a:t> and </a:t>
                      </a:r>
                      <a:r>
                        <a:rPr lang="en-US" sz="1000" kern="1200" dirty="0" smtClean="0">
                          <a:solidFill>
                            <a:schemeClr val="tx1"/>
                          </a:solidFill>
                          <a:effectLst/>
                          <a:latin typeface="Arial" panose="020B0604020202020204" pitchFamily="34" charset="0"/>
                          <a:ea typeface="+mn-ea"/>
                          <a:cs typeface="Arial" panose="020B0604020202020204" pitchFamily="34" charset="0"/>
                        </a:rPr>
                        <a:t>Random Forests</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smtClean="0">
                          <a:solidFill>
                            <a:schemeClr val="tx1"/>
                          </a:solidFill>
                          <a:effectLst/>
                          <a:latin typeface="Arial" panose="020B0604020202020204" pitchFamily="34" charset="0"/>
                          <a:ea typeface="+mn-ea"/>
                          <a:cs typeface="Arial" panose="020B0604020202020204" pitchFamily="34" charset="0"/>
                        </a:rPr>
                        <a:t>Support</a:t>
                      </a:r>
                      <a:r>
                        <a:rPr lang="en-US" sz="1000" kern="1200" baseline="0" smtClean="0">
                          <a:solidFill>
                            <a:schemeClr val="tx1"/>
                          </a:solidFill>
                          <a:effectLst/>
                          <a:latin typeface="Arial" panose="020B0604020202020204" pitchFamily="34" charset="0"/>
                          <a:ea typeface="+mn-ea"/>
                          <a:cs typeface="Arial" panose="020B0604020202020204" pitchFamily="34" charset="0"/>
                        </a:rPr>
                        <a:t> Vector Machines</a:t>
                      </a:r>
                      <a:endParaRPr lang="en-US" sz="100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Credit analysis</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study: Clover (Temporal Unfolding)</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xmlns="" val="2731903015"/>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5</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Mar 8</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Neural Network </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smtClean="0">
                          <a:solidFill>
                            <a:schemeClr val="tx1"/>
                          </a:solidFill>
                          <a:effectLst/>
                          <a:latin typeface="Arial" panose="020B0604020202020204" pitchFamily="34" charset="0"/>
                          <a:ea typeface="+mn-ea"/>
                          <a:cs typeface="Arial" panose="020B0604020202020204" pitchFamily="34" charset="0"/>
                        </a:rPr>
                        <a:t>Deep Learning Introduction</a:t>
                      </a:r>
                      <a:endParaRPr lang="en-US" sz="100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TensorFlow Neural Network Playground</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xmlns="" val="921069405"/>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6</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Mar 15</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Practitioners’ Perspectives</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Independent Consultation for Projects</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err="1">
                          <a:solidFill>
                            <a:schemeClr val="tx1"/>
                          </a:solidFill>
                          <a:effectLst/>
                          <a:latin typeface="Arial" panose="020B0604020202020204" pitchFamily="34" charset="0"/>
                          <a:ea typeface="+mn-ea"/>
                          <a:cs typeface="Arial" panose="020B0604020202020204" pitchFamily="34" charset="0"/>
                        </a:rPr>
                        <a:t>Slido</a:t>
                      </a:r>
                      <a:r>
                        <a:rPr lang="en-US" sz="1000" kern="1200" dirty="0">
                          <a:solidFill>
                            <a:schemeClr val="tx1"/>
                          </a:solidFill>
                          <a:effectLst/>
                          <a:latin typeface="Arial" panose="020B0604020202020204" pitchFamily="34" charset="0"/>
                          <a:ea typeface="+mn-ea"/>
                          <a:cs typeface="Arial" panose="020B0604020202020204" pitchFamily="34" charset="0"/>
                        </a:rPr>
                        <a:t> Q&amp;A</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Sharing from researchers and industry professionals</a:t>
                      </a:r>
                    </a:p>
                  </a:txBody>
                  <a:tcPr/>
                </a:tc>
                <a:extLst>
                  <a:ext uri="{0D108BD9-81ED-4DB2-BD59-A6C34878D82A}">
                    <a16:rowId xmlns:a16="http://schemas.microsoft.com/office/drawing/2014/main" xmlns="" val="345274536"/>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7</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Mar 22</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Recurrent Neural Network (RNN)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Natural language processing</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study: Deep Instinct (Cybersecurity)</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rgbClr val="0033D6"/>
                          </a:solidFill>
                          <a:effectLst/>
                          <a:latin typeface="Arial" panose="020B0604020202020204" pitchFamily="34" charset="0"/>
                          <a:ea typeface="+mn-ea"/>
                          <a:cs typeface="Arial" panose="020B0604020202020204" pitchFamily="34" charset="0"/>
                        </a:rPr>
                        <a:t>Speaker: Mr. Jeffrey Hui</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Word2Vec</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xmlns="" val="2162657257"/>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8</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Mar 29</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Convolutional Neural Network (CNN)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Google Image Recognition</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study: </a:t>
                      </a:r>
                      <a:r>
                        <a:rPr lang="en-US" sz="1000" kern="1200" dirty="0" err="1">
                          <a:solidFill>
                            <a:schemeClr val="tx1"/>
                          </a:solidFill>
                          <a:effectLst/>
                          <a:latin typeface="Arial" panose="020B0604020202020204" pitchFamily="34" charset="0"/>
                          <a:ea typeface="+mn-ea"/>
                          <a:cs typeface="Arial" panose="020B0604020202020204" pitchFamily="34" charset="0"/>
                        </a:rPr>
                        <a:t>SenseTime</a:t>
                      </a:r>
                      <a:r>
                        <a:rPr lang="en-US" sz="1000" kern="1200" dirty="0">
                          <a:solidFill>
                            <a:schemeClr val="tx1"/>
                          </a:solidFill>
                          <a:effectLst/>
                          <a:latin typeface="Arial" panose="020B0604020202020204" pitchFamily="34" charset="0"/>
                          <a:ea typeface="+mn-ea"/>
                          <a:cs typeface="Arial" panose="020B0604020202020204" pitchFamily="34" charset="0"/>
                        </a:rPr>
                        <a:t> (Computer Vision)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3D Visualization of CNN</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xmlns="" val="2208520592"/>
                  </a:ext>
                </a:extLst>
              </a:tr>
              <a:tr h="213275">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9</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Apr 12</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Reinforcement Learning</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study: </a:t>
                      </a:r>
                      <a:r>
                        <a:rPr lang="en-US" sz="1000" kern="1200" dirty="0" err="1">
                          <a:solidFill>
                            <a:schemeClr val="tx1"/>
                          </a:solidFill>
                          <a:effectLst/>
                          <a:latin typeface="Arial" panose="020B0604020202020204" pitchFamily="34" charset="0"/>
                          <a:ea typeface="+mn-ea"/>
                          <a:cs typeface="Arial" panose="020B0604020202020204" pitchFamily="34" charset="0"/>
                        </a:rPr>
                        <a:t>Osaro</a:t>
                      </a:r>
                      <a:r>
                        <a:rPr lang="en-US" sz="1000" kern="1200" dirty="0">
                          <a:solidFill>
                            <a:schemeClr val="tx1"/>
                          </a:solidFill>
                          <a:effectLst/>
                          <a:latin typeface="Arial" panose="020B0604020202020204" pitchFamily="34" charset="0"/>
                          <a:ea typeface="+mn-ea"/>
                          <a:cs typeface="Arial" panose="020B0604020202020204" pitchFamily="34" charset="0"/>
                        </a:rPr>
                        <a:t> (Robotics), Ascent (Autonomous Driving)</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xmlns="" val="3556150669"/>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10</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Apr 26</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Midterm Exam</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Independent Consultation for Projects</a:t>
                      </a:r>
                    </a:p>
                  </a:txBody>
                  <a:tcPr/>
                </a:tc>
                <a:tc>
                  <a:txBody>
                    <a:bodyPr/>
                    <a:lstStyle/>
                    <a:p>
                      <a:pPr marL="0" marR="0" lvl="0" indent="0" algn="l" defTabSz="914400" rtl="0" eaLnBrk="1" fontAlgn="auto" latinLnBrk="0" hangingPunct="1">
                        <a:lnSpc>
                          <a:spcPct val="107000"/>
                        </a:lnSpc>
                        <a:spcBef>
                          <a:spcPts val="0"/>
                        </a:spcBef>
                        <a:spcAft>
                          <a:spcPts val="0"/>
                        </a:spcAft>
                        <a:buClrTx/>
                        <a:buSzTx/>
                        <a:buFont typeface="Times New Roman" panose="02020603050405020304" pitchFamily="18" charset="0"/>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TBA</a:t>
                      </a:r>
                    </a:p>
                  </a:txBody>
                  <a:tcPr/>
                </a:tc>
                <a:extLst>
                  <a:ext uri="{0D108BD9-81ED-4DB2-BD59-A6C34878D82A}">
                    <a16:rowId xmlns:a16="http://schemas.microsoft.com/office/drawing/2014/main" xmlns="" val="1214362688"/>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11</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May 3</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Recent Advances &amp; Applications of AI</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Catalysts &amp; Enablers of AI</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Recap of concepts</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studies: </a:t>
                      </a:r>
                      <a:r>
                        <a:rPr lang="en-US" sz="1000" kern="1200" dirty="0" err="1">
                          <a:solidFill>
                            <a:schemeClr val="tx1"/>
                          </a:solidFill>
                          <a:effectLst/>
                          <a:latin typeface="Arial" panose="020B0604020202020204" pitchFamily="34" charset="0"/>
                          <a:ea typeface="+mn-ea"/>
                          <a:cs typeface="Arial" panose="020B0604020202020204" pitchFamily="34" charset="0"/>
                        </a:rPr>
                        <a:t>Airobotics</a:t>
                      </a:r>
                      <a:r>
                        <a:rPr lang="en-US" sz="1000" kern="1200" dirty="0">
                          <a:solidFill>
                            <a:schemeClr val="tx1"/>
                          </a:solidFill>
                          <a:effectLst/>
                          <a:latin typeface="Arial" panose="020B0604020202020204" pitchFamily="34" charset="0"/>
                          <a:ea typeface="+mn-ea"/>
                          <a:cs typeface="Arial" panose="020B0604020202020204" pitchFamily="34" charset="0"/>
                        </a:rPr>
                        <a:t> (Drones), </a:t>
                      </a:r>
                      <a:r>
                        <a:rPr lang="en-US" sz="1000" kern="1200" dirty="0" err="1">
                          <a:solidFill>
                            <a:schemeClr val="tx1"/>
                          </a:solidFill>
                          <a:effectLst/>
                          <a:latin typeface="Arial" panose="020B0604020202020204" pitchFamily="34" charset="0"/>
                          <a:ea typeface="+mn-ea"/>
                          <a:cs typeface="Arial" panose="020B0604020202020204" pitchFamily="34" charset="0"/>
                        </a:rPr>
                        <a:t>Cornami</a:t>
                      </a:r>
                      <a:r>
                        <a:rPr lang="en-US" sz="1000" kern="1200" dirty="0">
                          <a:solidFill>
                            <a:schemeClr val="tx1"/>
                          </a:solidFill>
                          <a:effectLst/>
                          <a:latin typeface="Arial" panose="020B0604020202020204" pitchFamily="34" charset="0"/>
                          <a:ea typeface="+mn-ea"/>
                          <a:cs typeface="Arial" panose="020B0604020202020204" pitchFamily="34" charset="0"/>
                        </a:rPr>
                        <a:t> (AI Chip)</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xmlns="" val="3357220880"/>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12</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May 10</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Frontiers of AI</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Challenges in AI Commercialization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Recap of concepts</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studies: </a:t>
                      </a:r>
                      <a:r>
                        <a:rPr lang="en-US" sz="1000" kern="1200" dirty="0" err="1">
                          <a:solidFill>
                            <a:schemeClr val="tx1"/>
                          </a:solidFill>
                          <a:effectLst/>
                          <a:latin typeface="Arial" panose="020B0604020202020204" pitchFamily="34" charset="0"/>
                          <a:ea typeface="+mn-ea"/>
                          <a:cs typeface="Arial" panose="020B0604020202020204" pitchFamily="34" charset="0"/>
                        </a:rPr>
                        <a:t>Prophesee</a:t>
                      </a:r>
                      <a:r>
                        <a:rPr lang="en-US" sz="1000" kern="1200" dirty="0">
                          <a:solidFill>
                            <a:schemeClr val="tx1"/>
                          </a:solidFill>
                          <a:effectLst/>
                          <a:latin typeface="Arial" panose="020B0604020202020204" pitchFamily="34" charset="0"/>
                          <a:ea typeface="+mn-ea"/>
                          <a:cs typeface="Arial" panose="020B0604020202020204" pitchFamily="34" charset="0"/>
                        </a:rPr>
                        <a:t> (Computer Vision), Prowler (AGI)</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rgbClr val="0033D6"/>
                          </a:solidFill>
                          <a:effectLst/>
                          <a:latin typeface="Arial" panose="020B0604020202020204" pitchFamily="34" charset="0"/>
                          <a:ea typeface="+mn-ea"/>
                          <a:cs typeface="Arial" panose="020B0604020202020204" pitchFamily="34" charset="0"/>
                        </a:rPr>
                        <a:t>Speaker: Mr. Christopher Lee</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Review of Neural Ordinary Differential Equations (NIPS 2018)</a:t>
                      </a:r>
                    </a:p>
                  </a:txBody>
                  <a:tcPr/>
                </a:tc>
                <a:extLst>
                  <a:ext uri="{0D108BD9-81ED-4DB2-BD59-A6C34878D82A}">
                    <a16:rowId xmlns:a16="http://schemas.microsoft.com/office/drawing/2014/main" xmlns="" val="834868584"/>
                  </a:ext>
                </a:extLst>
              </a:tr>
              <a:tr h="213275">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13</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May 17</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Synthesis &amp; Outlook</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endParaRPr lang="en-US" sz="100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Final presentations (details TBD)</a:t>
                      </a:r>
                    </a:p>
                  </a:txBody>
                  <a:tcPr/>
                </a:tc>
                <a:extLst>
                  <a:ext uri="{0D108BD9-81ED-4DB2-BD59-A6C34878D82A}">
                    <a16:rowId xmlns:a16="http://schemas.microsoft.com/office/drawing/2014/main" xmlns="" val="524389933"/>
                  </a:ext>
                </a:extLst>
              </a:tr>
            </a:tbl>
          </a:graphicData>
        </a:graphic>
      </p:graphicFrame>
      <p:sp>
        <p:nvSpPr>
          <p:cNvPr id="6" name="TextBox 5">
            <a:extLst>
              <a:ext uri="{FF2B5EF4-FFF2-40B4-BE49-F238E27FC236}">
                <a16:creationId xmlns:a16="http://schemas.microsoft.com/office/drawing/2014/main" xmlns="" id="{30952D4F-F10D-4657-A085-E8EEE6E3A4FD}"/>
              </a:ext>
            </a:extLst>
          </p:cNvPr>
          <p:cNvSpPr txBox="1"/>
          <p:nvPr/>
        </p:nvSpPr>
        <p:spPr>
          <a:xfrm>
            <a:off x="838200" y="6429216"/>
            <a:ext cx="10515596" cy="246221"/>
          </a:xfrm>
          <a:prstGeom prst="rect">
            <a:avLst/>
          </a:prstGeom>
          <a:noFill/>
        </p:spPr>
        <p:txBody>
          <a:bodyPr wrap="square" lIns="0" rtlCol="0">
            <a:spAutoFit/>
          </a:bodyPr>
          <a:lstStyle/>
          <a:p>
            <a:r>
              <a:rPr lang="en-US" sz="1000" dirty="0">
                <a:latin typeface="Arial" panose="020B0604020202020204" pitchFamily="34" charset="0"/>
                <a:cs typeface="Arial" panose="020B0604020202020204" pitchFamily="34" charset="0"/>
              </a:rPr>
              <a:t>Note: Details may change depending on class progress, development of relevant technologies, as well as information and feedback from students’ surveys.</a:t>
            </a:r>
          </a:p>
        </p:txBody>
      </p:sp>
      <p:sp>
        <p:nvSpPr>
          <p:cNvPr id="2" name="Rectangle 1">
            <a:extLst>
              <a:ext uri="{FF2B5EF4-FFF2-40B4-BE49-F238E27FC236}">
                <a16:creationId xmlns:a16="http://schemas.microsoft.com/office/drawing/2014/main" xmlns="" id="{8054DB7D-1140-4899-AFBB-31EF8117B8EF}"/>
              </a:ext>
            </a:extLst>
          </p:cNvPr>
          <p:cNvSpPr/>
          <p:nvPr/>
        </p:nvSpPr>
        <p:spPr>
          <a:xfrm>
            <a:off x="838200" y="600910"/>
            <a:ext cx="10515596" cy="31154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Course Schedule</a:t>
            </a:r>
            <a:endParaRPr lang="en-HK"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960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FE23CC0-1FD3-49D2-AE74-D6B2B946BC16}"/>
              </a:ext>
            </a:extLst>
          </p:cNvPr>
          <p:cNvSpPr>
            <a:spLocks noGrp="1"/>
          </p:cNvSpPr>
          <p:nvPr>
            <p:ph type="sldNum" sz="quarter" idx="12"/>
          </p:nvPr>
        </p:nvSpPr>
        <p:spPr/>
        <p:txBody>
          <a:bodyPr/>
          <a:lstStyle/>
          <a:p>
            <a:fld id="{C561A1FA-AF8D-40D5-924F-60D3B98E3498}" type="slidenum">
              <a:rPr lang="en-US" smtClean="0"/>
              <a:t>20</a:t>
            </a:fld>
            <a:endParaRPr lang="en-US"/>
          </a:p>
        </p:txBody>
      </p:sp>
      <p:pic>
        <p:nvPicPr>
          <p:cNvPr id="10" name="Picture 9">
            <a:hlinkClick r:id="rId2"/>
            <a:extLst>
              <a:ext uri="{FF2B5EF4-FFF2-40B4-BE49-F238E27FC236}">
                <a16:creationId xmlns:a16="http://schemas.microsoft.com/office/drawing/2014/main" xmlns="" id="{9C301637-0C54-4899-B43E-792504FE9F5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48304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1C2E266-8776-42D2-B1BA-00B4FC769FC8}"/>
              </a:ext>
            </a:extLst>
          </p:cNvPr>
          <p:cNvSpPr>
            <a:spLocks noGrp="1"/>
          </p:cNvSpPr>
          <p:nvPr>
            <p:ph type="sldNum" sz="quarter" idx="12"/>
          </p:nvPr>
        </p:nvSpPr>
        <p:spPr/>
        <p:txBody>
          <a:bodyPr/>
          <a:lstStyle/>
          <a:p>
            <a:fld id="{C561A1FA-AF8D-40D5-924F-60D3B98E3498}" type="slidenum">
              <a:rPr lang="en-US" smtClean="0"/>
              <a:t>21</a:t>
            </a:fld>
            <a:endParaRPr lang="en-US"/>
          </a:p>
        </p:txBody>
      </p:sp>
      <p:grpSp>
        <p:nvGrpSpPr>
          <p:cNvPr id="3" name="Group 2">
            <a:extLst>
              <a:ext uri="{FF2B5EF4-FFF2-40B4-BE49-F238E27FC236}">
                <a16:creationId xmlns:a16="http://schemas.microsoft.com/office/drawing/2014/main" xmlns="" id="{330D320C-0556-470D-BDB2-EC64C7EA58CF}"/>
              </a:ext>
            </a:extLst>
          </p:cNvPr>
          <p:cNvGrpSpPr/>
          <p:nvPr/>
        </p:nvGrpSpPr>
        <p:grpSpPr>
          <a:xfrm>
            <a:off x="4428062" y="1999236"/>
            <a:ext cx="6653527" cy="2859528"/>
            <a:chOff x="4963063" y="2033883"/>
            <a:chExt cx="6653527" cy="2859528"/>
          </a:xfrm>
        </p:grpSpPr>
        <p:sp>
          <p:nvSpPr>
            <p:cNvPr id="7" name="TextBox 6">
              <a:extLst>
                <a:ext uri="{FF2B5EF4-FFF2-40B4-BE49-F238E27FC236}">
                  <a16:creationId xmlns:a16="http://schemas.microsoft.com/office/drawing/2014/main" xmlns="" id="{D0C1E55E-EA39-418A-9CE6-6B8DF967FAA9}"/>
                </a:ext>
              </a:extLst>
            </p:cNvPr>
            <p:cNvSpPr txBox="1"/>
            <p:nvPr/>
          </p:nvSpPr>
          <p:spPr>
            <a:xfrm>
              <a:off x="5026324" y="2985196"/>
              <a:ext cx="6590266" cy="1908215"/>
            </a:xfrm>
            <a:prstGeom prst="rect">
              <a:avLst/>
            </a:prstGeom>
            <a:noFill/>
          </p:spPr>
          <p:txBody>
            <a:bodyPr wrap="none" rtlCol="0">
              <a:spAutoFit/>
            </a:bodyPr>
            <a:lstStyle/>
            <a:p>
              <a:r>
                <a:rPr lang="en-US" sz="7000" b="1" dirty="0">
                  <a:latin typeface="Times New Roman" panose="02020603050405020304" pitchFamily="18" charset="0"/>
                  <a:cs typeface="Times New Roman" panose="02020603050405020304" pitchFamily="18" charset="0"/>
                </a:rPr>
                <a:t>https://kahoot.it/</a:t>
              </a:r>
            </a:p>
            <a:p>
              <a:r>
                <a:rPr lang="en-US" sz="2400" dirty="0">
                  <a:latin typeface="Times New Roman" panose="02020603050405020304" pitchFamily="18" charset="0"/>
                  <a:cs typeface="Times New Roman" panose="02020603050405020304" pitchFamily="18" charset="0"/>
                </a:rPr>
                <a:t>Please wait for the Game Pin</a:t>
              </a:r>
            </a:p>
            <a:p>
              <a:r>
                <a:rPr lang="en-US" sz="2400" dirty="0">
                  <a:latin typeface="Times New Roman" panose="02020603050405020304" pitchFamily="18" charset="0"/>
                  <a:cs typeface="Times New Roman" panose="02020603050405020304" pitchFamily="18" charset="0"/>
                </a:rPr>
                <a:t>Use your full name for attendance</a:t>
              </a:r>
            </a:p>
          </p:txBody>
        </p:sp>
        <p:pic>
          <p:nvPicPr>
            <p:cNvPr id="8" name="Picture 7">
              <a:extLst>
                <a:ext uri="{FF2B5EF4-FFF2-40B4-BE49-F238E27FC236}">
                  <a16:creationId xmlns:a16="http://schemas.microsoft.com/office/drawing/2014/main" xmlns="" id="{A2E4D8B3-8226-4E62-A421-1988924E97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3063" y="2033883"/>
              <a:ext cx="3001412" cy="1226993"/>
            </a:xfrm>
            <a:prstGeom prst="rect">
              <a:avLst/>
            </a:prstGeom>
          </p:spPr>
        </p:pic>
      </p:grpSp>
      <p:grpSp>
        <p:nvGrpSpPr>
          <p:cNvPr id="5" name="Group 4">
            <a:extLst>
              <a:ext uri="{FF2B5EF4-FFF2-40B4-BE49-F238E27FC236}">
                <a16:creationId xmlns:a16="http://schemas.microsoft.com/office/drawing/2014/main" xmlns="" id="{89C27375-C870-454F-9432-B0A2DEBF00BA}"/>
              </a:ext>
            </a:extLst>
          </p:cNvPr>
          <p:cNvGrpSpPr/>
          <p:nvPr/>
        </p:nvGrpSpPr>
        <p:grpSpPr>
          <a:xfrm>
            <a:off x="1110411" y="1706451"/>
            <a:ext cx="3225800" cy="3445099"/>
            <a:chOff x="1110411" y="2147743"/>
            <a:chExt cx="3225800" cy="3445099"/>
          </a:xfrm>
        </p:grpSpPr>
        <p:sp>
          <p:nvSpPr>
            <p:cNvPr id="2" name="Rectangle 1">
              <a:extLst>
                <a:ext uri="{FF2B5EF4-FFF2-40B4-BE49-F238E27FC236}">
                  <a16:creationId xmlns:a16="http://schemas.microsoft.com/office/drawing/2014/main" xmlns="" id="{A0C2139E-A00C-4D68-83EB-3C6743778AED}"/>
                </a:ext>
              </a:extLst>
            </p:cNvPr>
            <p:cNvSpPr/>
            <p:nvPr/>
          </p:nvSpPr>
          <p:spPr>
            <a:xfrm>
              <a:off x="1110411" y="2147743"/>
              <a:ext cx="3225800" cy="999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Arial" panose="020B0604020202020204" pitchFamily="34" charset="0"/>
                  <a:cs typeface="Arial" panose="020B0604020202020204" pitchFamily="34" charset="0"/>
                </a:rPr>
                <a:t>Interact</a:t>
              </a:r>
              <a:endParaRPr lang="en-HK"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DC907B7-147F-4E23-92F5-83ED47D49DC8}"/>
                </a:ext>
              </a:extLst>
            </p:cNvPr>
            <p:cNvSpPr/>
            <p:nvPr/>
          </p:nvSpPr>
          <p:spPr>
            <a:xfrm>
              <a:off x="1110411" y="3370656"/>
              <a:ext cx="3225800" cy="999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Arial" panose="020B0604020202020204" pitchFamily="34" charset="0"/>
                  <a:cs typeface="Arial" panose="020B0604020202020204" pitchFamily="34" charset="0"/>
                </a:rPr>
                <a:t>Encourage</a:t>
              </a:r>
              <a:endParaRPr lang="en-HK" dirty="0">
                <a:solidFill>
                  <a:schemeClr val="accent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xmlns="" id="{6BE46D03-5566-4735-9CF6-002CDA3E0816}"/>
                </a:ext>
              </a:extLst>
            </p:cNvPr>
            <p:cNvSpPr/>
            <p:nvPr/>
          </p:nvSpPr>
          <p:spPr>
            <a:xfrm>
              <a:off x="1110411" y="4593568"/>
              <a:ext cx="3225800" cy="999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Arial" panose="020B0604020202020204" pitchFamily="34" charset="0"/>
                  <a:cs typeface="Arial" panose="020B0604020202020204" pitchFamily="34" charset="0"/>
                </a:rPr>
                <a:t>Reward</a:t>
              </a:r>
              <a:endParaRPr lang="en-HK" dirty="0">
                <a:solidFill>
                  <a:schemeClr val="accent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61570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5D41683-8C7B-4DED-AC0B-035F7791BC51}"/>
              </a:ext>
            </a:extLst>
          </p:cNvPr>
          <p:cNvSpPr>
            <a:spLocks noGrp="1"/>
          </p:cNvSpPr>
          <p:nvPr>
            <p:ph type="sldNum" sz="quarter" idx="12"/>
          </p:nvPr>
        </p:nvSpPr>
        <p:spPr/>
        <p:txBody>
          <a:bodyPr/>
          <a:lstStyle/>
          <a:p>
            <a:fld id="{C561A1FA-AF8D-40D5-924F-60D3B98E3498}" type="slidenum">
              <a:rPr lang="en-US" smtClean="0"/>
              <a:t>22</a:t>
            </a:fld>
            <a:endParaRPr lang="en-US"/>
          </a:p>
        </p:txBody>
      </p:sp>
      <p:pic>
        <p:nvPicPr>
          <p:cNvPr id="8" name="Picture 7">
            <a:extLst>
              <a:ext uri="{FF2B5EF4-FFF2-40B4-BE49-F238E27FC236}">
                <a16:creationId xmlns:a16="http://schemas.microsoft.com/office/drawing/2014/main" xmlns="" id="{E24D5BF1-57F1-432F-83A4-1BD94C7AE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274" y="2191658"/>
            <a:ext cx="5799452" cy="2474684"/>
          </a:xfrm>
          <a:prstGeom prst="rect">
            <a:avLst/>
          </a:prstGeom>
        </p:spPr>
      </p:pic>
      <p:sp>
        <p:nvSpPr>
          <p:cNvPr id="9" name="TextBox 8">
            <a:extLst>
              <a:ext uri="{FF2B5EF4-FFF2-40B4-BE49-F238E27FC236}">
                <a16:creationId xmlns:a16="http://schemas.microsoft.com/office/drawing/2014/main" xmlns="" id="{7A1EFDC1-3BFD-4CB0-841E-D4AC907FFFBA}"/>
              </a:ext>
            </a:extLst>
          </p:cNvPr>
          <p:cNvSpPr txBox="1"/>
          <p:nvPr/>
        </p:nvSpPr>
        <p:spPr>
          <a:xfrm>
            <a:off x="838200" y="6537008"/>
            <a:ext cx="10515600" cy="238527"/>
          </a:xfrm>
          <a:prstGeom prst="rect">
            <a:avLst/>
          </a:prstGeom>
          <a:noFill/>
        </p:spPr>
        <p:txBody>
          <a:bodyPr wrap="square" lIns="0" rtlCol="0" anchor="b">
            <a:spAutoFit/>
          </a:bodyPr>
          <a:lstStyle/>
          <a:p>
            <a:r>
              <a:rPr lang="en-US" sz="950" dirty="0">
                <a:solidFill>
                  <a:schemeClr val="bg1">
                    <a:lumMod val="50000"/>
                  </a:schemeClr>
                </a:solidFill>
                <a:latin typeface="Arial" panose="020B0604020202020204" pitchFamily="34" charset="0"/>
                <a:cs typeface="Arial" panose="020B0604020202020204" pitchFamily="34" charset="0"/>
              </a:rPr>
              <a:t>Source: https://debrief2learn.org/</a:t>
            </a:r>
          </a:p>
        </p:txBody>
      </p:sp>
      <p:sp>
        <p:nvSpPr>
          <p:cNvPr id="5" name="Rectangle: Rounded Corners 4">
            <a:extLst>
              <a:ext uri="{FF2B5EF4-FFF2-40B4-BE49-F238E27FC236}">
                <a16:creationId xmlns:a16="http://schemas.microsoft.com/office/drawing/2014/main" xmlns="" id="{DFB96DE6-FE1B-4AD3-A585-56570C854596}"/>
              </a:ext>
            </a:extLst>
          </p:cNvPr>
          <p:cNvSpPr/>
          <p:nvPr/>
        </p:nvSpPr>
        <p:spPr>
          <a:xfrm>
            <a:off x="9441246" y="5132121"/>
            <a:ext cx="2377440" cy="1371600"/>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grpSp>
        <p:nvGrpSpPr>
          <p:cNvPr id="6" name="Group 5">
            <a:extLst>
              <a:ext uri="{FF2B5EF4-FFF2-40B4-BE49-F238E27FC236}">
                <a16:creationId xmlns:a16="http://schemas.microsoft.com/office/drawing/2014/main" xmlns="" id="{B59E04AB-ED69-49A5-9CED-CD02EB283BCC}"/>
              </a:ext>
            </a:extLst>
          </p:cNvPr>
          <p:cNvGrpSpPr/>
          <p:nvPr/>
        </p:nvGrpSpPr>
        <p:grpSpPr>
          <a:xfrm>
            <a:off x="9591742" y="5216012"/>
            <a:ext cx="2076449" cy="1203818"/>
            <a:chOff x="9668060" y="5289057"/>
            <a:chExt cx="2076449" cy="1203818"/>
          </a:xfrm>
        </p:grpSpPr>
        <p:pic>
          <p:nvPicPr>
            <p:cNvPr id="7" name="Picture 6">
              <a:extLst>
                <a:ext uri="{FF2B5EF4-FFF2-40B4-BE49-F238E27FC236}">
                  <a16:creationId xmlns:a16="http://schemas.microsoft.com/office/drawing/2014/main" xmlns="" id="{7CEE92E3-FBF6-4796-9E6B-90F42E00936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668060" y="5758818"/>
              <a:ext cx="2076449" cy="734057"/>
            </a:xfrm>
            <a:prstGeom prst="rect">
              <a:avLst/>
            </a:prstGeom>
          </p:spPr>
        </p:pic>
        <p:sp>
          <p:nvSpPr>
            <p:cNvPr id="10" name="TextBox 9">
              <a:extLst>
                <a:ext uri="{FF2B5EF4-FFF2-40B4-BE49-F238E27FC236}">
                  <a16:creationId xmlns:a16="http://schemas.microsoft.com/office/drawing/2014/main" xmlns="" id="{ADCFE953-9791-42C3-A577-318B7322E326}"/>
                </a:ext>
              </a:extLst>
            </p:cNvPr>
            <p:cNvSpPr txBox="1"/>
            <p:nvPr/>
          </p:nvSpPr>
          <p:spPr>
            <a:xfrm>
              <a:off x="9687351" y="5289057"/>
              <a:ext cx="2037866" cy="707886"/>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www.slido.com</a:t>
              </a:r>
            </a:p>
            <a:p>
              <a:pPr algn="ctr"/>
              <a:r>
                <a:rPr lang="en-US" sz="2000" b="1" dirty="0">
                  <a:latin typeface="Arial" panose="020B0604020202020204" pitchFamily="34" charset="0"/>
                  <a:cs typeface="Arial" panose="020B0604020202020204" pitchFamily="34" charset="0"/>
                </a:rPr>
                <a:t>#UST</a:t>
              </a:r>
              <a:endParaRPr lang="en-HK" sz="20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9143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1CB999-405A-4542-AED3-2185A6CD9002}"/>
              </a:ext>
            </a:extLst>
          </p:cNvPr>
          <p:cNvSpPr>
            <a:spLocks noGrp="1"/>
          </p:cNvSpPr>
          <p:nvPr>
            <p:ph type="title"/>
          </p:nvPr>
        </p:nvSpPr>
        <p:spPr>
          <a:xfrm>
            <a:off x="838200" y="2766219"/>
            <a:ext cx="10515600" cy="1325563"/>
          </a:xfrm>
        </p:spPr>
        <p:txBody>
          <a:bodyPr>
            <a:noAutofit/>
          </a:bodyPr>
          <a:lstStyle/>
          <a:p>
            <a:pPr algn="ctr"/>
            <a:r>
              <a:rPr lang="en-HK" sz="7500" b="1" dirty="0"/>
              <a:t>https://goo.gl/KRoiJt</a:t>
            </a:r>
          </a:p>
        </p:txBody>
      </p:sp>
      <p:sp>
        <p:nvSpPr>
          <p:cNvPr id="4" name="Slide Number Placeholder 3">
            <a:extLst>
              <a:ext uri="{FF2B5EF4-FFF2-40B4-BE49-F238E27FC236}">
                <a16:creationId xmlns:a16="http://schemas.microsoft.com/office/drawing/2014/main" xmlns="" id="{B178541D-5431-4EB8-99E0-652E5F1B8E3C}"/>
              </a:ext>
            </a:extLst>
          </p:cNvPr>
          <p:cNvSpPr>
            <a:spLocks noGrp="1"/>
          </p:cNvSpPr>
          <p:nvPr>
            <p:ph type="sldNum" sz="quarter" idx="12"/>
          </p:nvPr>
        </p:nvSpPr>
        <p:spPr/>
        <p:txBody>
          <a:bodyPr/>
          <a:lstStyle/>
          <a:p>
            <a:fld id="{C561A1FA-AF8D-40D5-924F-60D3B98E3498}" type="slidenum">
              <a:rPr lang="en-US" smtClean="0"/>
              <a:t>23</a:t>
            </a:fld>
            <a:endParaRPr lang="en-US"/>
          </a:p>
        </p:txBody>
      </p:sp>
    </p:spTree>
    <p:extLst>
      <p:ext uri="{BB962C8B-B14F-4D97-AF65-F5344CB8AC3E}">
        <p14:creationId xmlns:p14="http://schemas.microsoft.com/office/powerpoint/2010/main" val="192937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403095E-CF79-492F-B5E0-2DC3C189C42B}"/>
              </a:ext>
            </a:extLst>
          </p:cNvPr>
          <p:cNvSpPr>
            <a:spLocks noGrp="1"/>
          </p:cNvSpPr>
          <p:nvPr>
            <p:ph type="sldNum" sz="quarter" idx="12"/>
          </p:nvPr>
        </p:nvSpPr>
        <p:spPr/>
        <p:txBody>
          <a:bodyPr/>
          <a:lstStyle/>
          <a:p>
            <a:fld id="{C561A1FA-AF8D-40D5-924F-60D3B98E3498}" type="slidenum">
              <a:rPr lang="en-US" smtClean="0"/>
              <a:t>24</a:t>
            </a:fld>
            <a:endParaRPr lang="en-US"/>
          </a:p>
        </p:txBody>
      </p:sp>
      <p:pic>
        <p:nvPicPr>
          <p:cNvPr id="8" name="Picture 7">
            <a:extLst>
              <a:ext uri="{FF2B5EF4-FFF2-40B4-BE49-F238E27FC236}">
                <a16:creationId xmlns:a16="http://schemas.microsoft.com/office/drawing/2014/main" xmlns="" id="{4024622C-73BC-4236-8E5D-881DCB9F35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2498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BF3C26-5DD1-4903-8CC0-A913D965273E}"/>
              </a:ext>
            </a:extLst>
          </p:cNvPr>
          <p:cNvSpPr>
            <a:spLocks noGrp="1"/>
          </p:cNvSpPr>
          <p:nvPr>
            <p:ph type="title"/>
          </p:nvPr>
        </p:nvSpPr>
        <p:spPr/>
        <p:txBody>
          <a:bodyPr/>
          <a:lstStyle/>
          <a:p>
            <a:r>
              <a:rPr lang="en-US" dirty="0"/>
              <a:t>Codename</a:t>
            </a:r>
          </a:p>
        </p:txBody>
      </p:sp>
      <p:sp>
        <p:nvSpPr>
          <p:cNvPr id="4" name="Slide Number Placeholder 3">
            <a:extLst>
              <a:ext uri="{FF2B5EF4-FFF2-40B4-BE49-F238E27FC236}">
                <a16:creationId xmlns:a16="http://schemas.microsoft.com/office/drawing/2014/main" xmlns="" id="{12F51669-6BAC-43CE-AEA7-CDCC99C31646}"/>
              </a:ext>
            </a:extLst>
          </p:cNvPr>
          <p:cNvSpPr>
            <a:spLocks noGrp="1"/>
          </p:cNvSpPr>
          <p:nvPr>
            <p:ph type="sldNum" sz="quarter" idx="12"/>
          </p:nvPr>
        </p:nvSpPr>
        <p:spPr/>
        <p:txBody>
          <a:bodyPr/>
          <a:lstStyle/>
          <a:p>
            <a:fld id="{C561A1FA-AF8D-40D5-924F-60D3B98E3498}" type="slidenum">
              <a:rPr lang="en-US" smtClean="0"/>
              <a:t>25</a:t>
            </a:fld>
            <a:endParaRPr lang="en-US"/>
          </a:p>
        </p:txBody>
      </p:sp>
      <p:sp>
        <p:nvSpPr>
          <p:cNvPr id="5" name="Rectangle 4">
            <a:extLst>
              <a:ext uri="{FF2B5EF4-FFF2-40B4-BE49-F238E27FC236}">
                <a16:creationId xmlns:a16="http://schemas.microsoft.com/office/drawing/2014/main" xmlns="" id="{D11200FF-0507-4180-A376-DC415ECF4D23}"/>
              </a:ext>
            </a:extLst>
          </p:cNvPr>
          <p:cNvSpPr/>
          <p:nvPr/>
        </p:nvSpPr>
        <p:spPr>
          <a:xfrm>
            <a:off x="838200" y="1852612"/>
            <a:ext cx="4572000" cy="731520"/>
          </a:xfrm>
          <a:prstGeom prst="rect">
            <a:avLst/>
          </a:prstGeom>
        </p:spPr>
        <p:style>
          <a:lnRef idx="0">
            <a:schemeClr val="accent1"/>
          </a:lnRef>
          <a:fillRef idx="3">
            <a:schemeClr val="accent1"/>
          </a:fillRef>
          <a:effectRef idx="3">
            <a:schemeClr val="accent1"/>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Quantum</a:t>
            </a:r>
          </a:p>
        </p:txBody>
      </p:sp>
      <p:sp>
        <p:nvSpPr>
          <p:cNvPr id="15" name="Rectangle 14">
            <a:extLst>
              <a:ext uri="{FF2B5EF4-FFF2-40B4-BE49-F238E27FC236}">
                <a16:creationId xmlns:a16="http://schemas.microsoft.com/office/drawing/2014/main" xmlns="" id="{D9E3DD56-B03F-449C-964D-0D41FE60A705}"/>
              </a:ext>
            </a:extLst>
          </p:cNvPr>
          <p:cNvSpPr/>
          <p:nvPr/>
        </p:nvSpPr>
        <p:spPr>
          <a:xfrm>
            <a:off x="838200" y="2717403"/>
            <a:ext cx="4572000" cy="731520"/>
          </a:xfrm>
          <a:prstGeom prst="rect">
            <a:avLst/>
          </a:prstGeom>
        </p:spPr>
        <p:style>
          <a:lnRef idx="0">
            <a:schemeClr val="accent1"/>
          </a:lnRef>
          <a:fillRef idx="3">
            <a:schemeClr val="accent1"/>
          </a:fillRef>
          <a:effectRef idx="3">
            <a:schemeClr val="accent1"/>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Redbook</a:t>
            </a:r>
          </a:p>
        </p:txBody>
      </p:sp>
      <p:sp>
        <p:nvSpPr>
          <p:cNvPr id="16" name="Rectangle 15">
            <a:extLst>
              <a:ext uri="{FF2B5EF4-FFF2-40B4-BE49-F238E27FC236}">
                <a16:creationId xmlns:a16="http://schemas.microsoft.com/office/drawing/2014/main" xmlns="" id="{C742DEA8-09B8-48EE-B3A0-58C7A120528E}"/>
              </a:ext>
            </a:extLst>
          </p:cNvPr>
          <p:cNvSpPr/>
          <p:nvPr/>
        </p:nvSpPr>
        <p:spPr>
          <a:xfrm>
            <a:off x="838200" y="3582194"/>
            <a:ext cx="4572000" cy="731520"/>
          </a:xfrm>
          <a:prstGeom prst="rect">
            <a:avLst/>
          </a:prstGeom>
        </p:spPr>
        <p:style>
          <a:lnRef idx="0">
            <a:schemeClr val="accent6"/>
          </a:lnRef>
          <a:fillRef idx="3">
            <a:schemeClr val="accent6"/>
          </a:fillRef>
          <a:effectRef idx="3">
            <a:schemeClr val="accent6"/>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Dragon</a:t>
            </a:r>
          </a:p>
        </p:txBody>
      </p:sp>
      <p:sp>
        <p:nvSpPr>
          <p:cNvPr id="17" name="Rectangle 16">
            <a:extLst>
              <a:ext uri="{FF2B5EF4-FFF2-40B4-BE49-F238E27FC236}">
                <a16:creationId xmlns:a16="http://schemas.microsoft.com/office/drawing/2014/main" xmlns="" id="{1CE737C7-2C1E-4C7A-BE79-93A190BA9B62}"/>
              </a:ext>
            </a:extLst>
          </p:cNvPr>
          <p:cNvSpPr/>
          <p:nvPr/>
        </p:nvSpPr>
        <p:spPr>
          <a:xfrm>
            <a:off x="838200" y="4446985"/>
            <a:ext cx="4572000" cy="731520"/>
          </a:xfrm>
          <a:prstGeom prst="rect">
            <a:avLst/>
          </a:prstGeom>
        </p:spPr>
        <p:style>
          <a:lnRef idx="0">
            <a:schemeClr val="accent4"/>
          </a:lnRef>
          <a:fillRef idx="3">
            <a:schemeClr val="accent4"/>
          </a:fillRef>
          <a:effectRef idx="3">
            <a:schemeClr val="accent4"/>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Oasis</a:t>
            </a:r>
          </a:p>
        </p:txBody>
      </p:sp>
      <p:sp>
        <p:nvSpPr>
          <p:cNvPr id="18" name="Rectangle 17">
            <a:extLst>
              <a:ext uri="{FF2B5EF4-FFF2-40B4-BE49-F238E27FC236}">
                <a16:creationId xmlns:a16="http://schemas.microsoft.com/office/drawing/2014/main" xmlns="" id="{F7032F49-F2A2-4B8F-8BAC-F0459A3538CB}"/>
              </a:ext>
            </a:extLst>
          </p:cNvPr>
          <p:cNvSpPr/>
          <p:nvPr/>
        </p:nvSpPr>
        <p:spPr>
          <a:xfrm>
            <a:off x="838200" y="5311776"/>
            <a:ext cx="4572000" cy="731520"/>
          </a:xfrm>
          <a:prstGeom prst="rect">
            <a:avLst/>
          </a:prstGeom>
        </p:spPr>
        <p:style>
          <a:lnRef idx="0">
            <a:schemeClr val="accent2"/>
          </a:lnRef>
          <a:fillRef idx="3">
            <a:schemeClr val="accent2"/>
          </a:fillRef>
          <a:effectRef idx="3">
            <a:schemeClr val="accent2"/>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Fire</a:t>
            </a:r>
          </a:p>
        </p:txBody>
      </p:sp>
      <p:pic>
        <p:nvPicPr>
          <p:cNvPr id="23" name="Picture 22">
            <a:extLst>
              <a:ext uri="{FF2B5EF4-FFF2-40B4-BE49-F238E27FC236}">
                <a16:creationId xmlns:a16="http://schemas.microsoft.com/office/drawing/2014/main" xmlns="" id="{EFF456FA-CA49-4E57-8BAF-5FD9CD0ECC2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934"/>
          <a:stretch/>
        </p:blipFill>
        <p:spPr>
          <a:xfrm>
            <a:off x="6032500" y="859663"/>
            <a:ext cx="5668012" cy="5206493"/>
          </a:xfrm>
          <a:prstGeom prst="rect">
            <a:avLst/>
          </a:prstGeom>
        </p:spPr>
      </p:pic>
      <p:sp>
        <p:nvSpPr>
          <p:cNvPr id="3" name="TextBox 2">
            <a:extLst>
              <a:ext uri="{FF2B5EF4-FFF2-40B4-BE49-F238E27FC236}">
                <a16:creationId xmlns:a16="http://schemas.microsoft.com/office/drawing/2014/main" xmlns="" id="{E3B55E18-241E-4089-9CD4-F1B9D7C2D6D1}"/>
              </a:ext>
            </a:extLst>
          </p:cNvPr>
          <p:cNvSpPr txBox="1"/>
          <p:nvPr/>
        </p:nvSpPr>
        <p:spPr>
          <a:xfrm>
            <a:off x="6310087" y="1376128"/>
            <a:ext cx="1261884" cy="246221"/>
          </a:xfrm>
          <a:prstGeom prst="rect">
            <a:avLst/>
          </a:prstGeom>
          <a:solidFill>
            <a:schemeClr val="bg1"/>
          </a:solidFill>
        </p:spPr>
        <p:txBody>
          <a:bodyPr wrap="none" rtlCol="0">
            <a:spAutoFit/>
          </a:bodyPr>
          <a:lstStyle/>
          <a:p>
            <a:r>
              <a:rPr lang="en-US" sz="1000" dirty="0">
                <a:latin typeface="Arial" panose="020B0604020202020204" pitchFamily="34" charset="0"/>
                <a:cs typeface="Arial" panose="020B0604020202020204" pitchFamily="34" charset="0"/>
              </a:rPr>
              <a:t>Teaching Assistant</a:t>
            </a:r>
            <a:endParaRPr lang="en-HK"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8718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E35847C-7FAE-4F57-AE26-6ACE74716374}"/>
              </a:ext>
            </a:extLst>
          </p:cNvPr>
          <p:cNvSpPr>
            <a:spLocks noGrp="1"/>
          </p:cNvSpPr>
          <p:nvPr>
            <p:ph type="sldNum" sz="quarter" idx="12"/>
          </p:nvPr>
        </p:nvSpPr>
        <p:spPr/>
        <p:txBody>
          <a:bodyPr/>
          <a:lstStyle/>
          <a:p>
            <a:fld id="{C561A1FA-AF8D-40D5-924F-60D3B98E3498}" type="slidenum">
              <a:rPr lang="en-US" smtClean="0"/>
              <a:t>26</a:t>
            </a:fld>
            <a:endParaRPr lang="en-US"/>
          </a:p>
        </p:txBody>
      </p:sp>
      <p:pic>
        <p:nvPicPr>
          <p:cNvPr id="6" name="Picture 5">
            <a:hlinkClick r:id="rId2"/>
            <a:extLst>
              <a:ext uri="{FF2B5EF4-FFF2-40B4-BE49-F238E27FC236}">
                <a16:creationId xmlns:a16="http://schemas.microsoft.com/office/drawing/2014/main" xmlns="" id="{D462A5AD-EABD-40DA-9864-FAE685CFE801}"/>
              </a:ext>
            </a:extLst>
          </p:cNvPr>
          <p:cNvPicPr>
            <a:picLocks noChangeAspect="1"/>
          </p:cNvPicPr>
          <p:nvPr/>
        </p:nvPicPr>
        <p:blipFill>
          <a:blip r:embed="rId3"/>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xmlns="" id="{BE3B9EB1-9FBB-4A63-A10D-154E62ECEB54}"/>
              </a:ext>
            </a:extLst>
          </p:cNvPr>
          <p:cNvSpPr/>
          <p:nvPr/>
        </p:nvSpPr>
        <p:spPr>
          <a:xfrm rot="10800000">
            <a:off x="10363200" y="1"/>
            <a:ext cx="1828800" cy="1828800"/>
          </a:xfrm>
          <a:prstGeom prst="rtTriangle">
            <a:avLst/>
          </a:prstGeom>
          <a:gradFill flip="none" rotWithShape="1">
            <a:gsLst>
              <a:gs pos="0">
                <a:srgbClr val="0033D6"/>
              </a:gs>
              <a:gs pos="100000">
                <a:schemeClr val="bg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527030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9E2963-6F19-4698-9ACE-DE2A9A6F7583}"/>
              </a:ext>
            </a:extLst>
          </p:cNvPr>
          <p:cNvSpPr>
            <a:spLocks noGrp="1"/>
          </p:cNvSpPr>
          <p:nvPr>
            <p:ph type="sldNum" sz="quarter" idx="12"/>
          </p:nvPr>
        </p:nvSpPr>
        <p:spPr/>
        <p:txBody>
          <a:bodyPr/>
          <a:lstStyle/>
          <a:p>
            <a:fld id="{C561A1FA-AF8D-40D5-924F-60D3B98E3498}" type="slidenum">
              <a:rPr lang="en-US" smtClean="0"/>
              <a:t>27</a:t>
            </a:fld>
            <a:endParaRPr lang="en-US"/>
          </a:p>
        </p:txBody>
      </p:sp>
      <p:pic>
        <p:nvPicPr>
          <p:cNvPr id="7" name="Picture 6">
            <a:hlinkClick r:id="rId2"/>
            <a:extLst>
              <a:ext uri="{FF2B5EF4-FFF2-40B4-BE49-F238E27FC236}">
                <a16:creationId xmlns:a16="http://schemas.microsoft.com/office/drawing/2014/main" xmlns="" id="{F058F080-3EB8-4ECD-9932-73A35FB2B35C}"/>
              </a:ext>
            </a:extLst>
          </p:cNvPr>
          <p:cNvPicPr>
            <a:picLocks noChangeAspect="1"/>
          </p:cNvPicPr>
          <p:nvPr/>
        </p:nvPicPr>
        <p:blipFill>
          <a:blip r:embed="rId3"/>
          <a:stretch>
            <a:fillRect/>
          </a:stretch>
        </p:blipFill>
        <p:spPr>
          <a:xfrm>
            <a:off x="0" y="0"/>
            <a:ext cx="12192000" cy="6858000"/>
          </a:xfrm>
          <a:prstGeom prst="rect">
            <a:avLst/>
          </a:prstGeom>
        </p:spPr>
      </p:pic>
      <p:sp>
        <p:nvSpPr>
          <p:cNvPr id="8" name="Right Triangle 7">
            <a:extLst>
              <a:ext uri="{FF2B5EF4-FFF2-40B4-BE49-F238E27FC236}">
                <a16:creationId xmlns:a16="http://schemas.microsoft.com/office/drawing/2014/main" xmlns="" id="{B9BD65F0-213D-4D57-BC9C-05B5B5289424}"/>
              </a:ext>
            </a:extLst>
          </p:cNvPr>
          <p:cNvSpPr/>
          <p:nvPr/>
        </p:nvSpPr>
        <p:spPr>
          <a:xfrm rot="10800000">
            <a:off x="10363200" y="1"/>
            <a:ext cx="1828800" cy="1828800"/>
          </a:xfrm>
          <a:prstGeom prst="rtTriangle">
            <a:avLst/>
          </a:prstGeom>
          <a:gradFill flip="none" rotWithShape="1">
            <a:gsLst>
              <a:gs pos="0">
                <a:srgbClr val="0033D6"/>
              </a:gs>
              <a:gs pos="100000">
                <a:schemeClr val="bg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038071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70625000-C5B3-46DC-B259-BF3F82C7807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31962" y="0"/>
            <a:ext cx="3860038" cy="685800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xmlns="" id="{634E7EC7-A8D2-46C5-8EAD-66D9E55B5486}"/>
              </a:ext>
            </a:extLst>
          </p:cNvPr>
          <p:cNvSpPr txBox="1"/>
          <p:nvPr/>
        </p:nvSpPr>
        <p:spPr>
          <a:xfrm>
            <a:off x="838200" y="1690688"/>
            <a:ext cx="6997700"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This will be a new experience for many applicants because top banks like Goldman Sachs and JP Morgan have recently begun to use </a:t>
            </a:r>
            <a:r>
              <a:rPr lang="en-US" sz="1600" dirty="0" err="1">
                <a:latin typeface="Arial" panose="020B0604020202020204" pitchFamily="34" charset="0"/>
                <a:cs typeface="Arial" panose="020B0604020202020204" pitchFamily="34" charset="0"/>
              </a:rPr>
              <a:t>HireVue</a:t>
            </a:r>
            <a:r>
              <a:rPr lang="en-US" sz="1600" dirty="0">
                <a:latin typeface="Arial" panose="020B0604020202020204" pitchFamily="34" charset="0"/>
                <a:cs typeface="Arial" panose="020B0604020202020204" pitchFamily="34" charset="0"/>
              </a:rPr>
              <a:t>. It apparently adds 13% more top performers above the client’s industry.</a:t>
            </a: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The first interview is provided by </a:t>
            </a:r>
            <a:r>
              <a:rPr lang="en-US" sz="1600" b="1" dirty="0" err="1">
                <a:latin typeface="Arial" panose="020B0604020202020204" pitchFamily="34" charset="0"/>
                <a:cs typeface="Arial" panose="020B0604020202020204" pitchFamily="34" charset="0"/>
              </a:rPr>
              <a:t>HireVue</a:t>
            </a:r>
            <a:r>
              <a:rPr lang="en-US" sz="1600" dirty="0">
                <a:latin typeface="Arial" panose="020B0604020202020204" pitchFamily="34" charset="0"/>
                <a:cs typeface="Arial" panose="020B0604020202020204" pitchFamily="34" charset="0"/>
              </a:rPr>
              <a:t>; however, it will not completely replace the more traditional, intensive recruiting process. If the first interview is successful, then </a:t>
            </a:r>
            <a:r>
              <a:rPr lang="en-US" sz="1600" b="1" dirty="0">
                <a:latin typeface="Arial" panose="020B0604020202020204" pitchFamily="34" charset="0"/>
                <a:cs typeface="Arial" panose="020B0604020202020204" pitchFamily="34" charset="0"/>
              </a:rPr>
              <a:t>a representative from the bank will contact the candidate for a second interview</a:t>
            </a:r>
            <a:r>
              <a:rPr lang="en-US" sz="1600" dirty="0">
                <a:latin typeface="Arial" panose="020B0604020202020204" pitchFamily="34" charset="0"/>
                <a:cs typeface="Arial" panose="020B0604020202020204" pitchFamily="34" charset="0"/>
              </a:rPr>
              <a:t>. From then on, any upcoming interviews will be part of the regular interview rounds, involving live interactions with analysts, associates and even VPs and MDs.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You will be given about </a:t>
            </a:r>
            <a:r>
              <a:rPr lang="en-US" sz="1600" b="1" dirty="0">
                <a:latin typeface="Arial" panose="020B0604020202020204" pitchFamily="34" charset="0"/>
                <a:cs typeface="Arial" panose="020B0604020202020204" pitchFamily="34" charset="0"/>
              </a:rPr>
              <a:t>20-30 seconds for each question to think of a response</a:t>
            </a:r>
            <a:r>
              <a:rPr lang="en-US" sz="1600" dirty="0">
                <a:latin typeface="Arial" panose="020B0604020202020204" pitchFamily="34" charset="0"/>
                <a:cs typeface="Arial" panose="020B0604020202020204" pitchFamily="34" charset="0"/>
              </a:rPr>
              <a:t>. After that, you’ll have about </a:t>
            </a:r>
            <a:r>
              <a:rPr lang="en-US" sz="1600" b="1" dirty="0">
                <a:latin typeface="Arial" panose="020B0604020202020204" pitchFamily="34" charset="0"/>
                <a:cs typeface="Arial" panose="020B0604020202020204" pitchFamily="34" charset="0"/>
              </a:rPr>
              <a:t>3 minutes to record your answer</a:t>
            </a:r>
            <a:r>
              <a:rPr lang="en-US" sz="1600" dirty="0">
                <a:latin typeface="Arial" panose="020B0604020202020204" pitchFamily="34" charset="0"/>
                <a:cs typeface="Arial" panose="020B0604020202020204" pitchFamily="34" charset="0"/>
              </a:rPr>
              <a:t>. The amount of time given really depends on the questions. For instance, a question about why you would be the best candidate for the role will require a much longer and thoughtful response than answering a question about what your overall GPA is.</a:t>
            </a:r>
          </a:p>
        </p:txBody>
      </p:sp>
      <p:sp>
        <p:nvSpPr>
          <p:cNvPr id="10" name="Title 1">
            <a:extLst>
              <a:ext uri="{FF2B5EF4-FFF2-40B4-BE49-F238E27FC236}">
                <a16:creationId xmlns:a16="http://schemas.microsoft.com/office/drawing/2014/main" xmlns="" id="{F4A0F3E5-78B3-49A3-9778-1F1AC6A447CC}"/>
              </a:ext>
            </a:extLst>
          </p:cNvPr>
          <p:cNvSpPr>
            <a:spLocks noGrp="1"/>
          </p:cNvSpPr>
          <p:nvPr>
            <p:ph type="title"/>
          </p:nvPr>
        </p:nvSpPr>
        <p:spPr>
          <a:xfrm>
            <a:off x="838200" y="365125"/>
            <a:ext cx="10515600" cy="1325563"/>
          </a:xfrm>
        </p:spPr>
        <p:txBody>
          <a:bodyPr/>
          <a:lstStyle/>
          <a:p>
            <a:r>
              <a:rPr lang="en-US" dirty="0" err="1"/>
              <a:t>HireVue</a:t>
            </a:r>
            <a:r>
              <a:rPr lang="en-US" dirty="0"/>
              <a:t> Overview</a:t>
            </a:r>
            <a:endParaRPr lang="en-HK" dirty="0"/>
          </a:p>
        </p:txBody>
      </p:sp>
    </p:spTree>
    <p:extLst>
      <p:ext uri="{BB962C8B-B14F-4D97-AF65-F5344CB8AC3E}">
        <p14:creationId xmlns:p14="http://schemas.microsoft.com/office/powerpoint/2010/main" val="1828996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8EC12A8-8BD4-47E0-8EA5-790FDCA76B2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5061"/>
            <a:ext cx="12192000" cy="6847878"/>
          </a:xfrm>
          <a:prstGeom prst="rect">
            <a:avLst/>
          </a:prstGeom>
        </p:spPr>
      </p:pic>
    </p:spTree>
    <p:extLst>
      <p:ext uri="{BB962C8B-B14F-4D97-AF65-F5344CB8AC3E}">
        <p14:creationId xmlns:p14="http://schemas.microsoft.com/office/powerpoint/2010/main" val="1146032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1A1A452-704F-42E1-A866-7EF0FA53A03F}"/>
              </a:ext>
            </a:extLst>
          </p:cNvPr>
          <p:cNvSpPr>
            <a:spLocks noGrp="1"/>
          </p:cNvSpPr>
          <p:nvPr>
            <p:ph type="sldNum" sz="quarter" idx="12"/>
          </p:nvPr>
        </p:nvSpPr>
        <p:spPr/>
        <p:txBody>
          <a:bodyPr/>
          <a:lstStyle/>
          <a:p>
            <a:fld id="{C561A1FA-AF8D-40D5-924F-60D3B98E3498}" type="slidenum">
              <a:rPr lang="en-US" smtClean="0"/>
              <a:t>3</a:t>
            </a:fld>
            <a:endParaRPr lang="en-US"/>
          </a:p>
        </p:txBody>
      </p:sp>
      <p:pic>
        <p:nvPicPr>
          <p:cNvPr id="6" name="Picture 5">
            <a:extLst>
              <a:ext uri="{FF2B5EF4-FFF2-40B4-BE49-F238E27FC236}">
                <a16:creationId xmlns:a16="http://schemas.microsoft.com/office/drawing/2014/main" xmlns="" id="{7C96E3C2-2A78-4EC1-B2E2-15696EA08583}"/>
              </a:ext>
            </a:extLst>
          </p:cNvPr>
          <p:cNvPicPr>
            <a:picLocks noChangeAspect="1"/>
          </p:cNvPicPr>
          <p:nvPr/>
        </p:nvPicPr>
        <p:blipFill>
          <a:blip r:embed="rId2"/>
          <a:stretch>
            <a:fillRect/>
          </a:stretch>
        </p:blipFill>
        <p:spPr>
          <a:xfrm>
            <a:off x="0" y="5061"/>
            <a:ext cx="12192000" cy="6847878"/>
          </a:xfrm>
          <a:prstGeom prst="rect">
            <a:avLst/>
          </a:prstGeom>
        </p:spPr>
      </p:pic>
    </p:spTree>
    <p:extLst>
      <p:ext uri="{BB962C8B-B14F-4D97-AF65-F5344CB8AC3E}">
        <p14:creationId xmlns:p14="http://schemas.microsoft.com/office/powerpoint/2010/main" val="157788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CA1F680-F5C7-40FB-90B6-9E40B5B6340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050" y="0"/>
            <a:ext cx="12153900" cy="6858000"/>
          </a:xfrm>
          <a:prstGeom prst="rect">
            <a:avLst/>
          </a:prstGeom>
        </p:spPr>
      </p:pic>
      <p:pic>
        <p:nvPicPr>
          <p:cNvPr id="6" name="Picture 5">
            <a:extLst>
              <a:ext uri="{FF2B5EF4-FFF2-40B4-BE49-F238E27FC236}">
                <a16:creationId xmlns:a16="http://schemas.microsoft.com/office/drawing/2014/main" xmlns="" id="{D17777B5-FDD7-41DD-BE71-16F8D51A1BDC}"/>
              </a:ext>
            </a:extLst>
          </p:cNvPr>
          <p:cNvPicPr>
            <a:picLocks noChangeAspect="1"/>
          </p:cNvPicPr>
          <p:nvPr/>
        </p:nvPicPr>
        <p:blipFill>
          <a:blip r:embed="rId4"/>
          <a:stretch>
            <a:fillRect/>
          </a:stretch>
        </p:blipFill>
        <p:spPr>
          <a:xfrm>
            <a:off x="3444240" y="1173848"/>
            <a:ext cx="5303520" cy="5088666"/>
          </a:xfrm>
          <a:prstGeom prst="rect">
            <a:avLst/>
          </a:prstGeom>
        </p:spPr>
      </p:pic>
    </p:spTree>
    <p:extLst>
      <p:ext uri="{BB962C8B-B14F-4D97-AF65-F5344CB8AC3E}">
        <p14:creationId xmlns:p14="http://schemas.microsoft.com/office/powerpoint/2010/main" val="1591028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E976328-35C8-4EF9-B521-1465AEE28A41}"/>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172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2B718E-3B60-46A4-A057-0E28D99B2303}"/>
              </a:ext>
            </a:extLst>
          </p:cNvPr>
          <p:cNvSpPr>
            <a:spLocks noGrp="1"/>
          </p:cNvSpPr>
          <p:nvPr>
            <p:ph type="title"/>
          </p:nvPr>
        </p:nvSpPr>
        <p:spPr/>
        <p:txBody>
          <a:bodyPr/>
          <a:lstStyle/>
          <a:p>
            <a:r>
              <a:rPr lang="en-US" dirty="0"/>
              <a:t>Underlying Mechanics</a:t>
            </a:r>
            <a:endParaRPr lang="en-HK" dirty="0"/>
          </a:p>
        </p:txBody>
      </p:sp>
      <p:sp>
        <p:nvSpPr>
          <p:cNvPr id="4" name="TextBox 3">
            <a:extLst>
              <a:ext uri="{FF2B5EF4-FFF2-40B4-BE49-F238E27FC236}">
                <a16:creationId xmlns:a16="http://schemas.microsoft.com/office/drawing/2014/main" xmlns="" id="{730F0FF3-547D-49AD-82C5-9B60F437068D}"/>
              </a:ext>
            </a:extLst>
          </p:cNvPr>
          <p:cNvSpPr txBox="1"/>
          <p:nvPr/>
        </p:nvSpPr>
        <p:spPr>
          <a:xfrm>
            <a:off x="838200" y="1690688"/>
            <a:ext cx="5257800" cy="4524315"/>
          </a:xfrm>
          <a:prstGeom prst="rect">
            <a:avLst/>
          </a:prstGeom>
          <a:noFill/>
        </p:spPr>
        <p:txBody>
          <a:bodyPr wrap="square" rtlCol="0">
            <a:spAutoFit/>
          </a:bodyPr>
          <a:lstStyle/>
          <a:p>
            <a:pPr>
              <a:spcBef>
                <a:spcPts val="300"/>
              </a:spcBef>
              <a:spcAft>
                <a:spcPts val="300"/>
              </a:spcAft>
            </a:pPr>
            <a:r>
              <a:rPr lang="en-US" dirty="0" err="1">
                <a:latin typeface="Arial" panose="020B0604020202020204" pitchFamily="34" charset="0"/>
                <a:cs typeface="Arial" panose="020B0604020202020204" pitchFamily="34" charset="0"/>
              </a:rPr>
              <a:t>HireVue</a:t>
            </a:r>
            <a:r>
              <a:rPr lang="en-US" dirty="0">
                <a:latin typeface="Arial" panose="020B0604020202020204" pitchFamily="34" charset="0"/>
                <a:cs typeface="Arial" panose="020B0604020202020204" pitchFamily="34" charset="0"/>
              </a:rPr>
              <a:t> Iris, a patented deep learning analytics engine that powers </a:t>
            </a:r>
            <a:r>
              <a:rPr lang="en-US" dirty="0" err="1">
                <a:latin typeface="Arial" panose="020B0604020202020204" pitchFamily="34" charset="0"/>
                <a:cs typeface="Arial" panose="020B0604020202020204" pitchFamily="34" charset="0"/>
              </a:rPr>
              <a:t>HireVue</a:t>
            </a:r>
            <a:r>
              <a:rPr lang="en-US" dirty="0">
                <a:latin typeface="Arial" panose="020B0604020202020204" pitchFamily="34" charset="0"/>
                <a:cs typeface="Arial" panose="020B0604020202020204" pitchFamily="34" charset="0"/>
              </a:rPr>
              <a:t> Insights, analyzes a unique data set of interactions, feedback and outcomes that never before existed. Developed by </a:t>
            </a:r>
            <a:r>
              <a:rPr lang="en-US" dirty="0" err="1">
                <a:latin typeface="Arial" panose="020B0604020202020204" pitchFamily="34" charset="0"/>
                <a:cs typeface="Arial" panose="020B0604020202020204" pitchFamily="34" charset="0"/>
              </a:rPr>
              <a:t>HireVue's</a:t>
            </a:r>
            <a:r>
              <a:rPr lang="en-US" dirty="0">
                <a:latin typeface="Arial" panose="020B0604020202020204" pitchFamily="34" charset="0"/>
                <a:cs typeface="Arial" panose="020B0604020202020204" pitchFamily="34" charset="0"/>
              </a:rPr>
              <a:t> data science team, Iris was built based on over </a:t>
            </a:r>
            <a:r>
              <a:rPr lang="en-US" b="1" dirty="0">
                <a:latin typeface="Arial" panose="020B0604020202020204" pitchFamily="34" charset="0"/>
                <a:cs typeface="Arial" panose="020B0604020202020204" pitchFamily="34" charset="0"/>
              </a:rPr>
              <a:t>3 million interview responses</a:t>
            </a:r>
            <a:r>
              <a:rPr lang="en-US" dirty="0">
                <a:latin typeface="Arial" panose="020B0604020202020204" pitchFamily="34" charset="0"/>
                <a:cs typeface="Arial" panose="020B0604020202020204" pitchFamily="34" charset="0"/>
              </a:rPr>
              <a:t>. Each candidate interview contains 100,000 times more bytes of data than the resume or profile traditionally used for identifying job candidates. The platform examines attributes in three major categories: </a:t>
            </a:r>
            <a:r>
              <a:rPr lang="en-US" b="1" dirty="0">
                <a:latin typeface="Arial" panose="020B0604020202020204" pitchFamily="34" charset="0"/>
                <a:cs typeface="Arial" panose="020B0604020202020204" pitchFamily="34" charset="0"/>
              </a:rPr>
              <a:t>interview attributes</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behavioral attributes</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performance attributes</a:t>
            </a:r>
            <a:r>
              <a:rPr lang="en-US" dirty="0">
                <a:latin typeface="Arial" panose="020B0604020202020204" pitchFamily="34" charset="0"/>
                <a:cs typeface="Arial" panose="020B0604020202020204" pitchFamily="34" charset="0"/>
              </a:rPr>
              <a:t>. Iris’s proprietary algorithms discover patterns and learn which attributes predict performance, then </a:t>
            </a:r>
            <a:r>
              <a:rPr lang="en-US" b="1" dirty="0">
                <a:latin typeface="Arial" panose="020B0604020202020204" pitchFamily="34" charset="0"/>
                <a:cs typeface="Arial" panose="020B0604020202020204" pitchFamily="34" charset="0"/>
              </a:rPr>
              <a:t>scores each candidate on how they compare to existing top performers</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xmlns="" id="{33CCC148-6810-49F0-841A-DF5A2C2C43B0}"/>
              </a:ext>
            </a:extLst>
          </p:cNvPr>
          <p:cNvSpPr txBox="1"/>
          <p:nvPr/>
        </p:nvSpPr>
        <p:spPr>
          <a:xfrm>
            <a:off x="6096000" y="1690687"/>
            <a:ext cx="5257800" cy="4431983"/>
          </a:xfrm>
          <a:prstGeom prst="rect">
            <a:avLst/>
          </a:prstGeom>
          <a:noFill/>
        </p:spPr>
        <p:txBody>
          <a:bodyPr wrap="square" rtlCol="0">
            <a:spAutoFit/>
          </a:bodyPr>
          <a:lstStyle/>
          <a:p>
            <a:pPr>
              <a:spcBef>
                <a:spcPts val="300"/>
              </a:spcBef>
              <a:spcAft>
                <a:spcPts val="300"/>
              </a:spcAft>
            </a:pPr>
            <a:r>
              <a:rPr lang="en-US" dirty="0">
                <a:latin typeface="Arial" panose="020B0604020202020204" pitchFamily="34" charset="0"/>
                <a:cs typeface="Arial" panose="020B0604020202020204" pitchFamily="34" charset="0"/>
              </a:rPr>
              <a:t>Video interview, the recruiter can see the personality, drive, and work ethic of a candidate. Furthermore, this </a:t>
            </a:r>
            <a:r>
              <a:rPr lang="en-US" b="1" dirty="0">
                <a:latin typeface="Arial" panose="020B0604020202020204" pitchFamily="34" charset="0"/>
                <a:cs typeface="Arial" panose="020B0604020202020204" pitchFamily="34" charset="0"/>
              </a:rPr>
              <a:t>attracts and captures more candidates from more schools</a:t>
            </a:r>
            <a:r>
              <a:rPr lang="en-US" dirty="0">
                <a:latin typeface="Arial" panose="020B0604020202020204" pitchFamily="34" charset="0"/>
                <a:cs typeface="Arial" panose="020B0604020202020204" pitchFamily="34" charset="0"/>
              </a:rPr>
              <a:t>, because the talent isn’t just found from target schools such as those belonging to Ivy League group.</a:t>
            </a:r>
          </a:p>
          <a:p>
            <a:pPr>
              <a:spcBef>
                <a:spcPts val="300"/>
              </a:spcBef>
              <a:spcAft>
                <a:spcPts val="300"/>
              </a:spcAft>
            </a:pPr>
            <a:endParaRPr lang="en-US" dirty="0">
              <a:latin typeface="Arial" panose="020B0604020202020204" pitchFamily="34" charset="0"/>
              <a:cs typeface="Arial" panose="020B0604020202020204" pitchFamily="34" charset="0"/>
            </a:endParaRPr>
          </a:p>
          <a:p>
            <a:pPr>
              <a:spcBef>
                <a:spcPts val="300"/>
              </a:spcBef>
              <a:spcAft>
                <a:spcPts val="300"/>
              </a:spcAft>
            </a:pPr>
            <a:r>
              <a:rPr lang="en-US" dirty="0" err="1">
                <a:latin typeface="Arial" panose="020B0604020202020204" pitchFamily="34" charset="0"/>
                <a:cs typeface="Arial" panose="020B0604020202020204" pitchFamily="34" charset="0"/>
              </a:rPr>
              <a:t>HireVue</a:t>
            </a:r>
            <a:r>
              <a:rPr lang="en-US" dirty="0">
                <a:latin typeface="Arial" panose="020B0604020202020204" pitchFamily="34" charset="0"/>
                <a:cs typeface="Arial" panose="020B0604020202020204" pitchFamily="34" charset="0"/>
              </a:rPr>
              <a:t> Assessments evaluates tens of thousands of data points, studying both </a:t>
            </a:r>
            <a:r>
              <a:rPr lang="en-US" b="1" dirty="0">
                <a:latin typeface="Arial" panose="020B0604020202020204" pitchFamily="34" charset="0"/>
                <a:cs typeface="Arial" panose="020B0604020202020204" pitchFamily="34" charset="0"/>
              </a:rPr>
              <a:t>verbal and nonverbal content</a:t>
            </a:r>
            <a:r>
              <a:rPr lang="en-US" dirty="0">
                <a:latin typeface="Arial" panose="020B0604020202020204" pitchFamily="34" charset="0"/>
                <a:cs typeface="Arial" panose="020B0604020202020204" pitchFamily="34" charset="0"/>
              </a:rPr>
              <a:t>, including:</a:t>
            </a:r>
          </a:p>
          <a:p>
            <a:pPr marL="233363" indent="-233363">
              <a:spcBef>
                <a:spcPts val="300"/>
              </a:spcBef>
              <a:spcAft>
                <a:spcPts val="300"/>
              </a:spcAft>
              <a:buFont typeface="Arial" panose="020B0604020202020204" pitchFamily="34" charset="0"/>
              <a:buChar char="•"/>
            </a:pPr>
            <a:r>
              <a:rPr lang="en-US" b="1" dirty="0">
                <a:latin typeface="Arial" panose="020B0604020202020204" pitchFamily="34" charset="0"/>
                <a:cs typeface="Arial" panose="020B0604020202020204" pitchFamily="34" charset="0"/>
              </a:rPr>
              <a:t>Word choice and vocabulary</a:t>
            </a:r>
          </a:p>
          <a:p>
            <a:pPr marL="233363" indent="-233363">
              <a:spcBef>
                <a:spcPts val="300"/>
              </a:spcBef>
              <a:spcAft>
                <a:spcPts val="300"/>
              </a:spcAft>
              <a:buFont typeface="Arial" panose="020B0604020202020204" pitchFamily="34" charset="0"/>
              <a:buChar char="•"/>
            </a:pPr>
            <a:r>
              <a:rPr lang="en-US" b="1" dirty="0">
                <a:latin typeface="Arial" panose="020B0604020202020204" pitchFamily="34" charset="0"/>
                <a:cs typeface="Arial" panose="020B0604020202020204" pitchFamily="34" charset="0"/>
              </a:rPr>
              <a:t>Intonation</a:t>
            </a:r>
          </a:p>
          <a:p>
            <a:pPr marL="233363" indent="-233363">
              <a:spcBef>
                <a:spcPts val="300"/>
              </a:spcBef>
              <a:spcAft>
                <a:spcPts val="300"/>
              </a:spcAft>
              <a:buFont typeface="Arial" panose="020B0604020202020204" pitchFamily="34" charset="0"/>
              <a:buChar char="•"/>
            </a:pPr>
            <a:r>
              <a:rPr lang="en-US" b="1" dirty="0">
                <a:latin typeface="Arial" panose="020B0604020202020204" pitchFamily="34" charset="0"/>
                <a:cs typeface="Arial" panose="020B0604020202020204" pitchFamily="34" charset="0"/>
              </a:rPr>
              <a:t>Inflection</a:t>
            </a:r>
          </a:p>
          <a:p>
            <a:pPr marL="233363" indent="-233363">
              <a:spcBef>
                <a:spcPts val="300"/>
              </a:spcBef>
              <a:spcAft>
                <a:spcPts val="300"/>
              </a:spcAft>
              <a:buFont typeface="Arial" panose="020B0604020202020204" pitchFamily="34" charset="0"/>
              <a:buChar char="•"/>
            </a:pPr>
            <a:r>
              <a:rPr lang="en-US" b="1" dirty="0">
                <a:latin typeface="Arial" panose="020B0604020202020204" pitchFamily="34" charset="0"/>
                <a:cs typeface="Arial" panose="020B0604020202020204" pitchFamily="34" charset="0"/>
              </a:rPr>
              <a:t>Facial expressions</a:t>
            </a:r>
          </a:p>
        </p:txBody>
      </p:sp>
    </p:spTree>
    <p:extLst>
      <p:ext uri="{BB962C8B-B14F-4D97-AF65-F5344CB8AC3E}">
        <p14:creationId xmlns:p14="http://schemas.microsoft.com/office/powerpoint/2010/main" val="79428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40B0CC4-D067-4482-8FD9-9B1F27732469}"/>
              </a:ext>
            </a:extLst>
          </p:cNvPr>
          <p:cNvGrpSpPr/>
          <p:nvPr/>
        </p:nvGrpSpPr>
        <p:grpSpPr>
          <a:xfrm>
            <a:off x="1447620" y="0"/>
            <a:ext cx="9296761" cy="6858000"/>
            <a:chOff x="0" y="0"/>
            <a:chExt cx="9296761" cy="6858000"/>
          </a:xfrm>
        </p:grpSpPr>
        <p:pic>
          <p:nvPicPr>
            <p:cNvPr id="6" name="Picture 5">
              <a:extLst>
                <a:ext uri="{FF2B5EF4-FFF2-40B4-BE49-F238E27FC236}">
                  <a16:creationId xmlns:a16="http://schemas.microsoft.com/office/drawing/2014/main" xmlns="" id="{C729FEBD-C88A-41B9-84CB-C5820F785106}"/>
                </a:ext>
              </a:extLst>
            </p:cNvPr>
            <p:cNvPicPr>
              <a:picLocks noChangeAspect="1"/>
            </p:cNvPicPr>
            <p:nvPr/>
          </p:nvPicPr>
          <p:blipFill>
            <a:blip r:embed="rId2"/>
            <a:stretch>
              <a:fillRect/>
            </a:stretch>
          </p:blipFill>
          <p:spPr>
            <a:xfrm>
              <a:off x="0" y="0"/>
              <a:ext cx="5145501" cy="6858000"/>
            </a:xfrm>
            <a:prstGeom prst="rect">
              <a:avLst/>
            </a:prstGeom>
          </p:spPr>
        </p:pic>
        <p:pic>
          <p:nvPicPr>
            <p:cNvPr id="7" name="Picture 6">
              <a:extLst>
                <a:ext uri="{FF2B5EF4-FFF2-40B4-BE49-F238E27FC236}">
                  <a16:creationId xmlns:a16="http://schemas.microsoft.com/office/drawing/2014/main" xmlns="" id="{2F4E2D5B-D275-4504-B8E4-B9CCEE39052D}"/>
                </a:ext>
              </a:extLst>
            </p:cNvPr>
            <p:cNvPicPr>
              <a:picLocks noChangeAspect="1"/>
            </p:cNvPicPr>
            <p:nvPr/>
          </p:nvPicPr>
          <p:blipFill>
            <a:blip r:embed="rId3"/>
            <a:stretch>
              <a:fillRect/>
            </a:stretch>
          </p:blipFill>
          <p:spPr>
            <a:xfrm>
              <a:off x="5436723" y="0"/>
              <a:ext cx="3860038" cy="6858000"/>
            </a:xfrm>
            <a:prstGeom prst="rect">
              <a:avLst/>
            </a:prstGeom>
          </p:spPr>
        </p:pic>
      </p:grpSp>
    </p:spTree>
    <p:extLst>
      <p:ext uri="{BB962C8B-B14F-4D97-AF65-F5344CB8AC3E}">
        <p14:creationId xmlns:p14="http://schemas.microsoft.com/office/powerpoint/2010/main" val="3136540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01A62A8-EABF-4A63-A5EB-B18724F6C907}"/>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74"/>
            <a:ext cx="12192000" cy="6856251"/>
          </a:xfrm>
          <a:prstGeom prst="rect">
            <a:avLst/>
          </a:prstGeom>
        </p:spPr>
      </p:pic>
    </p:spTree>
    <p:extLst>
      <p:ext uri="{BB962C8B-B14F-4D97-AF65-F5344CB8AC3E}">
        <p14:creationId xmlns:p14="http://schemas.microsoft.com/office/powerpoint/2010/main" val="374262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2B718E-3B60-46A4-A057-0E28D99B2303}"/>
              </a:ext>
            </a:extLst>
          </p:cNvPr>
          <p:cNvSpPr>
            <a:spLocks noGrp="1"/>
          </p:cNvSpPr>
          <p:nvPr>
            <p:ph type="title"/>
          </p:nvPr>
        </p:nvSpPr>
        <p:spPr/>
        <p:txBody>
          <a:bodyPr/>
          <a:lstStyle/>
          <a:p>
            <a:r>
              <a:rPr lang="en-US" dirty="0"/>
              <a:t>Sample Questions</a:t>
            </a:r>
            <a:endParaRPr lang="en-HK" dirty="0"/>
          </a:p>
        </p:txBody>
      </p:sp>
      <p:sp>
        <p:nvSpPr>
          <p:cNvPr id="4" name="TextBox 3">
            <a:extLst>
              <a:ext uri="{FF2B5EF4-FFF2-40B4-BE49-F238E27FC236}">
                <a16:creationId xmlns:a16="http://schemas.microsoft.com/office/drawing/2014/main" xmlns="" id="{730F0FF3-547D-49AD-82C5-9B60F437068D}"/>
              </a:ext>
            </a:extLst>
          </p:cNvPr>
          <p:cNvSpPr txBox="1"/>
          <p:nvPr/>
        </p:nvSpPr>
        <p:spPr>
          <a:xfrm>
            <a:off x="838200" y="1690688"/>
            <a:ext cx="5257800" cy="4154984"/>
          </a:xfrm>
          <a:prstGeom prst="rect">
            <a:avLst/>
          </a:prstGeom>
          <a:noFill/>
        </p:spPr>
        <p:txBody>
          <a:bodyPr wrap="square" rtlCol="0">
            <a:spAutoFit/>
          </a:bodyPr>
          <a:lstStyle/>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Why are you applying for this position?</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How did you deal with a difficult co-worker in your previous work experiences?</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How did you handle a drastic change in role to achieve a goal?</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Why do you think you are the right candidate for this position?</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What current events are you following at the moment? Why are they interesting?</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Do you have an expertise or unique experience that can benefit our team?</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What is the most important leadership experience you have? And why?</a:t>
            </a:r>
          </a:p>
        </p:txBody>
      </p:sp>
      <p:sp>
        <p:nvSpPr>
          <p:cNvPr id="6" name="TextBox 5">
            <a:extLst>
              <a:ext uri="{FF2B5EF4-FFF2-40B4-BE49-F238E27FC236}">
                <a16:creationId xmlns:a16="http://schemas.microsoft.com/office/drawing/2014/main" xmlns="" id="{33CCC148-6810-49F0-841A-DF5A2C2C43B0}"/>
              </a:ext>
            </a:extLst>
          </p:cNvPr>
          <p:cNvSpPr txBox="1"/>
          <p:nvPr/>
        </p:nvSpPr>
        <p:spPr>
          <a:xfrm>
            <a:off x="6096000" y="1690687"/>
            <a:ext cx="5257800" cy="4431983"/>
          </a:xfrm>
          <a:prstGeom prst="rect">
            <a:avLst/>
          </a:prstGeom>
          <a:noFill/>
        </p:spPr>
        <p:txBody>
          <a:bodyPr wrap="square" rtlCol="0">
            <a:spAutoFit/>
          </a:bodyPr>
          <a:lstStyle/>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What efforts do you make to keep abreast of financial markets and business news?</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Why do you want to work for our company?</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What relevant skills have you gained from your past work or internship that are easily transferable and directly beneficial to the new role you’re applying for?</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Why are you looking for a new role in our company?</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What were your top responsibilities at your current/previous position?</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What are your three main weaknesses?</a:t>
            </a:r>
          </a:p>
          <a:p>
            <a:pPr marL="228600" indent="-228600">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How will you use your background and skills to succeed in his role</a:t>
            </a:r>
          </a:p>
        </p:txBody>
      </p:sp>
    </p:spTree>
    <p:extLst>
      <p:ext uri="{BB962C8B-B14F-4D97-AF65-F5344CB8AC3E}">
        <p14:creationId xmlns:p14="http://schemas.microsoft.com/office/powerpoint/2010/main" val="347165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2B718E-3B60-46A4-A057-0E28D99B2303}"/>
              </a:ext>
            </a:extLst>
          </p:cNvPr>
          <p:cNvSpPr>
            <a:spLocks noGrp="1"/>
          </p:cNvSpPr>
          <p:nvPr>
            <p:ph type="title"/>
          </p:nvPr>
        </p:nvSpPr>
        <p:spPr/>
        <p:txBody>
          <a:bodyPr/>
          <a:lstStyle/>
          <a:p>
            <a:r>
              <a:rPr lang="en-US" dirty="0"/>
              <a:t>Best Practices</a:t>
            </a:r>
            <a:endParaRPr lang="en-HK" dirty="0"/>
          </a:p>
        </p:txBody>
      </p:sp>
      <p:sp>
        <p:nvSpPr>
          <p:cNvPr id="4" name="TextBox 3">
            <a:extLst>
              <a:ext uri="{FF2B5EF4-FFF2-40B4-BE49-F238E27FC236}">
                <a16:creationId xmlns:a16="http://schemas.microsoft.com/office/drawing/2014/main" xmlns="" id="{730F0FF3-547D-49AD-82C5-9B60F437068D}"/>
              </a:ext>
            </a:extLst>
          </p:cNvPr>
          <p:cNvSpPr txBox="1"/>
          <p:nvPr/>
        </p:nvSpPr>
        <p:spPr>
          <a:xfrm>
            <a:off x="6781800" y="1690688"/>
            <a:ext cx="4572000" cy="452431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Light</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Near window for natural light</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No light source from behind or below</a:t>
            </a: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Dress Code</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Dress up (i.e. professional business attire)</a:t>
            </a: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Demeanor</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Practice to avoid awkwardness and self-consciousness</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Show enthusiasm and maintain eye contact, enthusiasm (i.e. no downcast)</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Keep video feed near camera</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Stand up and “present” if you can</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Not evaluated based on stage presence</a:t>
            </a: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Examples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Toastmasters International, Enactus, TED</a:t>
            </a:r>
          </a:p>
        </p:txBody>
      </p:sp>
      <p:sp>
        <p:nvSpPr>
          <p:cNvPr id="5" name="TextBox 4">
            <a:extLst>
              <a:ext uri="{FF2B5EF4-FFF2-40B4-BE49-F238E27FC236}">
                <a16:creationId xmlns:a16="http://schemas.microsoft.com/office/drawing/2014/main" xmlns="" id="{54900F23-D73E-485F-9787-352D5A36E870}"/>
              </a:ext>
            </a:extLst>
          </p:cNvPr>
          <p:cNvSpPr txBox="1"/>
          <p:nvPr/>
        </p:nvSpPr>
        <p:spPr>
          <a:xfrm>
            <a:off x="838200" y="1690688"/>
            <a:ext cx="5943600" cy="452431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Logistics</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30 secs to prepare; 3 mins to answer; do not have to use all 3 mins; a minimum of 10 secs</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Speak slowly with clear pronunciation and polished diction</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Clean camera lens and keep camera at eye level</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Notepad to minimize rambling</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Resume and job description in front of you</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Try not to prop up your phone</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Phone fully charged and strong </a:t>
            </a:r>
            <a:r>
              <a:rPr lang="en-US" sz="1600" dirty="0" err="1">
                <a:latin typeface="Arial" panose="020B0604020202020204" pitchFamily="34" charset="0"/>
                <a:cs typeface="Arial" panose="020B0604020202020204" pitchFamily="34" charset="0"/>
              </a:rPr>
              <a:t>Wifi</a:t>
            </a:r>
            <a:r>
              <a:rPr lang="en-US" sz="1600" dirty="0">
                <a:latin typeface="Arial" panose="020B0604020202020204" pitchFamily="34" charset="0"/>
                <a:cs typeface="Arial" panose="020B0604020202020204" pitchFamily="34" charset="0"/>
              </a:rPr>
              <a:t> (350 Kbps per second)</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Good background, clean desk and computer, bookshelf</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Quiet locale (e.g. carpet and “things” to minimize echo)</a:t>
            </a: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Interview Preparation</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Prepare questions in advance</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Fully utilize sample interview before the real one</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On-demand video interviews are always structured interviews, i.e. same questions, in the same order as everyone else for the position</a:t>
            </a:r>
          </a:p>
        </p:txBody>
      </p:sp>
    </p:spTree>
    <p:extLst>
      <p:ext uri="{BB962C8B-B14F-4D97-AF65-F5344CB8AC3E}">
        <p14:creationId xmlns:p14="http://schemas.microsoft.com/office/powerpoint/2010/main" val="3088989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4CBC06-3DD6-482A-8DFF-E26D70BF077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7264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49ABA9F-95D9-4062-A23F-205DD822AD59}"/>
              </a:ext>
            </a:extLst>
          </p:cNvPr>
          <p:cNvSpPr/>
          <p:nvPr/>
        </p:nvSpPr>
        <p:spPr>
          <a:xfrm>
            <a:off x="326493" y="5702299"/>
            <a:ext cx="1311808" cy="860859"/>
          </a:xfrm>
          <a:prstGeom prst="rect">
            <a:avLst/>
          </a:prstGeom>
          <a:gradFill>
            <a:gsLst>
              <a:gs pos="0">
                <a:schemeClr val="accent5"/>
              </a:gs>
              <a:gs pos="100000">
                <a:schemeClr val="accent5">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dirty="0">
                <a:solidFill>
                  <a:schemeClr val="bg1"/>
                </a:solidFill>
                <a:latin typeface="Arial" panose="020B0604020202020204" pitchFamily="34" charset="0"/>
                <a:cs typeface="Arial" panose="020B0604020202020204" pitchFamily="34" charset="0"/>
              </a:rPr>
              <a:t>T</a:t>
            </a:r>
          </a:p>
        </p:txBody>
      </p:sp>
      <p:sp>
        <p:nvSpPr>
          <p:cNvPr id="4" name="Slide Number Placeholder 3">
            <a:extLst>
              <a:ext uri="{FF2B5EF4-FFF2-40B4-BE49-F238E27FC236}">
                <a16:creationId xmlns:a16="http://schemas.microsoft.com/office/drawing/2014/main" xmlns="" id="{EC50BF95-72C4-4478-A80F-C1EABC66C4AC}"/>
              </a:ext>
            </a:extLst>
          </p:cNvPr>
          <p:cNvSpPr>
            <a:spLocks noGrp="1"/>
          </p:cNvSpPr>
          <p:nvPr>
            <p:ph type="sldNum" sz="quarter" idx="12"/>
          </p:nvPr>
        </p:nvSpPr>
        <p:spPr/>
        <p:txBody>
          <a:bodyPr/>
          <a:lstStyle/>
          <a:p>
            <a:fld id="{C561A1FA-AF8D-40D5-924F-60D3B98E3498}" type="slidenum">
              <a:rPr lang="en-US" smtClean="0"/>
              <a:t>38</a:t>
            </a:fld>
            <a:endParaRPr lang="en-US"/>
          </a:p>
        </p:txBody>
      </p:sp>
      <p:pic>
        <p:nvPicPr>
          <p:cNvPr id="5" name="Picture 4">
            <a:extLst>
              <a:ext uri="{FF2B5EF4-FFF2-40B4-BE49-F238E27FC236}">
                <a16:creationId xmlns:a16="http://schemas.microsoft.com/office/drawing/2014/main" xmlns="" id="{5ACD0967-7D76-4FC7-BB28-C2FCE235F59D}"/>
              </a:ext>
            </a:extLst>
          </p:cNvPr>
          <p:cNvPicPr>
            <a:picLocks noChangeAspect="1"/>
          </p:cNvPicPr>
          <p:nvPr/>
        </p:nvPicPr>
        <p:blipFill rotWithShape="1">
          <a:blip r:embed="rId2"/>
          <a:srcRect b="3961"/>
          <a:stretch/>
        </p:blipFill>
        <p:spPr>
          <a:xfrm>
            <a:off x="1168400" y="294841"/>
            <a:ext cx="10058400" cy="6268318"/>
          </a:xfrm>
          <a:prstGeom prst="rect">
            <a:avLst/>
          </a:prstGeom>
        </p:spPr>
      </p:pic>
      <p:sp>
        <p:nvSpPr>
          <p:cNvPr id="6" name="Rectangle 5">
            <a:extLst>
              <a:ext uri="{FF2B5EF4-FFF2-40B4-BE49-F238E27FC236}">
                <a16:creationId xmlns:a16="http://schemas.microsoft.com/office/drawing/2014/main" xmlns="" id="{CF2F16A9-CC4A-4E06-AB03-6478AA3D8181}"/>
              </a:ext>
            </a:extLst>
          </p:cNvPr>
          <p:cNvSpPr/>
          <p:nvPr/>
        </p:nvSpPr>
        <p:spPr>
          <a:xfrm>
            <a:off x="326493" y="294842"/>
            <a:ext cx="1311808" cy="3311958"/>
          </a:xfrm>
          <a:prstGeom prst="rect">
            <a:avLst/>
          </a:prstGeom>
          <a:gradFill>
            <a:gsLst>
              <a:gs pos="0">
                <a:schemeClr val="accent6"/>
              </a:gs>
              <a:gs pos="100000">
                <a:schemeClr val="accent6">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dirty="0">
                <a:solidFill>
                  <a:schemeClr val="bg1"/>
                </a:solidFill>
                <a:latin typeface="Arial" panose="020B0604020202020204" pitchFamily="34" charset="0"/>
                <a:cs typeface="Arial" panose="020B0604020202020204" pitchFamily="34" charset="0"/>
              </a:rPr>
              <a:t>W</a:t>
            </a:r>
          </a:p>
        </p:txBody>
      </p:sp>
      <p:sp>
        <p:nvSpPr>
          <p:cNvPr id="7" name="Rectangle 6">
            <a:extLst>
              <a:ext uri="{FF2B5EF4-FFF2-40B4-BE49-F238E27FC236}">
                <a16:creationId xmlns:a16="http://schemas.microsoft.com/office/drawing/2014/main" xmlns="" id="{250F3E71-591D-46CD-A863-84AAAC780385}"/>
              </a:ext>
            </a:extLst>
          </p:cNvPr>
          <p:cNvSpPr/>
          <p:nvPr/>
        </p:nvSpPr>
        <p:spPr>
          <a:xfrm>
            <a:off x="326493" y="3606800"/>
            <a:ext cx="1311808" cy="2095499"/>
          </a:xfrm>
          <a:prstGeom prst="rect">
            <a:avLst/>
          </a:prstGeom>
          <a:gradFill>
            <a:gsLst>
              <a:gs pos="0">
                <a:schemeClr val="accent2"/>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dirty="0">
                <a:solidFill>
                  <a:schemeClr val="bg1"/>
                </a:solidFill>
                <a:latin typeface="Arial" panose="020B0604020202020204" pitchFamily="34" charset="0"/>
                <a:cs typeface="Arial" panose="020B0604020202020204" pitchFamily="34" charset="0"/>
              </a:rPr>
              <a:t>E</a:t>
            </a:r>
          </a:p>
        </p:txBody>
      </p:sp>
      <p:sp>
        <p:nvSpPr>
          <p:cNvPr id="10" name="Oval 9">
            <a:extLst>
              <a:ext uri="{FF2B5EF4-FFF2-40B4-BE49-F238E27FC236}">
                <a16:creationId xmlns:a16="http://schemas.microsoft.com/office/drawing/2014/main" xmlns="" id="{397A99ED-5FE2-4381-9508-8864239BCFC1}"/>
              </a:ext>
            </a:extLst>
          </p:cNvPr>
          <p:cNvSpPr/>
          <p:nvPr/>
        </p:nvSpPr>
        <p:spPr>
          <a:xfrm>
            <a:off x="2056978" y="146050"/>
            <a:ext cx="548640" cy="548640"/>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latin typeface="Arial" panose="020B0604020202020204" pitchFamily="34" charset="0"/>
                <a:cs typeface="Arial" panose="020B0604020202020204" pitchFamily="34" charset="0"/>
              </a:rPr>
              <a:t>M</a:t>
            </a:r>
            <a:endParaRPr lang="en-HK" b="1" dirty="0">
              <a:solidFill>
                <a:schemeClr val="accent6"/>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xmlns="" id="{191F7047-301E-47D7-897B-DFEC04B299EB}"/>
              </a:ext>
            </a:extLst>
          </p:cNvPr>
          <p:cNvSpPr/>
          <p:nvPr/>
        </p:nvSpPr>
        <p:spPr>
          <a:xfrm>
            <a:off x="2056978" y="1884146"/>
            <a:ext cx="548640" cy="548640"/>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latin typeface="Arial" panose="020B0604020202020204" pitchFamily="34" charset="0"/>
                <a:cs typeface="Arial" panose="020B0604020202020204" pitchFamily="34" charset="0"/>
              </a:rPr>
              <a:t>J</a:t>
            </a:r>
            <a:endParaRPr lang="en-HK" b="1" dirty="0">
              <a:solidFill>
                <a:schemeClr val="accent6"/>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xmlns="" id="{D69F7F16-9042-4606-B382-57E7B5233F17}"/>
              </a:ext>
            </a:extLst>
          </p:cNvPr>
          <p:cNvSpPr/>
          <p:nvPr/>
        </p:nvSpPr>
        <p:spPr>
          <a:xfrm>
            <a:off x="2056978" y="3774642"/>
            <a:ext cx="548640" cy="5486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2"/>
                </a:solidFill>
                <a:latin typeface="Arial" panose="020B0604020202020204" pitchFamily="34" charset="0"/>
                <a:cs typeface="Arial" panose="020B0604020202020204" pitchFamily="34" charset="0"/>
              </a:rPr>
              <a:t>HU</a:t>
            </a:r>
            <a:endParaRPr lang="en-HK" b="1" dirty="0">
              <a:solidFill>
                <a:schemeClr val="accent2"/>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xmlns="" id="{AFDD1B41-0D15-4760-92BA-C200E99104D7}"/>
              </a:ext>
            </a:extLst>
          </p:cNvPr>
          <p:cNvSpPr/>
          <p:nvPr/>
        </p:nvSpPr>
        <p:spPr>
          <a:xfrm>
            <a:off x="2056978" y="4330852"/>
            <a:ext cx="548640" cy="5486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2"/>
                </a:solidFill>
                <a:latin typeface="Arial" panose="020B0604020202020204" pitchFamily="34" charset="0"/>
                <a:cs typeface="Arial" panose="020B0604020202020204" pitchFamily="34" charset="0"/>
              </a:rPr>
              <a:t>HA</a:t>
            </a:r>
            <a:endParaRPr lang="en-HK" b="1" dirty="0">
              <a:solidFill>
                <a:schemeClr val="accent2"/>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xmlns="" id="{0942BEBA-D830-458C-89BD-A9672ECD5173}"/>
              </a:ext>
            </a:extLst>
          </p:cNvPr>
          <p:cNvSpPr/>
          <p:nvPr/>
        </p:nvSpPr>
        <p:spPr>
          <a:xfrm>
            <a:off x="2056978" y="4887062"/>
            <a:ext cx="548640" cy="5486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2"/>
                </a:solidFill>
                <a:latin typeface="Arial" panose="020B0604020202020204" pitchFamily="34" charset="0"/>
                <a:cs typeface="Arial" panose="020B0604020202020204" pitchFamily="34" charset="0"/>
              </a:rPr>
              <a:t>UC</a:t>
            </a:r>
            <a:endParaRPr lang="en-HK" b="1" dirty="0">
              <a:solidFill>
                <a:schemeClr val="accent2"/>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xmlns="" id="{2E412292-76A7-46C6-9D5F-F7A5D29DD4D4}"/>
              </a:ext>
            </a:extLst>
          </p:cNvPr>
          <p:cNvSpPr/>
          <p:nvPr/>
        </p:nvSpPr>
        <p:spPr>
          <a:xfrm>
            <a:off x="8061960" y="5346267"/>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5"/>
                </a:solidFill>
                <a:latin typeface="Arial" panose="020B0604020202020204" pitchFamily="34" charset="0"/>
                <a:cs typeface="Arial" panose="020B0604020202020204" pitchFamily="34" charset="0"/>
              </a:rPr>
              <a:t>MT</a:t>
            </a:r>
            <a:endParaRPr lang="en-HK" b="1" dirty="0">
              <a:solidFill>
                <a:schemeClr val="accent5"/>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xmlns="" id="{1A1FCCCC-0E6D-4B07-84AD-765BE4857220}"/>
              </a:ext>
            </a:extLst>
          </p:cNvPr>
          <p:cNvSpPr/>
          <p:nvPr/>
        </p:nvSpPr>
        <p:spPr>
          <a:xfrm>
            <a:off x="10805160" y="5807709"/>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5"/>
                </a:solidFill>
                <a:latin typeface="Arial" panose="020B0604020202020204" pitchFamily="34" charset="0"/>
                <a:cs typeface="Arial" panose="020B0604020202020204" pitchFamily="34" charset="0"/>
              </a:rPr>
              <a:t>TF</a:t>
            </a:r>
            <a:endParaRPr lang="en-HK" b="1" dirty="0">
              <a:solidFill>
                <a:schemeClr val="accent5"/>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xmlns="" id="{E0A5AA60-69EF-4D18-9C9A-F7A065AF14FB}"/>
              </a:ext>
            </a:extLst>
          </p:cNvPr>
          <p:cNvSpPr/>
          <p:nvPr/>
        </p:nvSpPr>
        <p:spPr>
          <a:xfrm>
            <a:off x="5544185" y="5906772"/>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5"/>
                </a:solidFill>
                <a:latin typeface="Arial" panose="020B0604020202020204" pitchFamily="34" charset="0"/>
                <a:cs typeface="Arial" panose="020B0604020202020204" pitchFamily="34" charset="0"/>
              </a:rPr>
              <a:t>CB</a:t>
            </a:r>
            <a:endParaRPr lang="en-HK" b="1" dirty="0">
              <a:solidFill>
                <a:schemeClr val="accent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69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77D4C44-4D19-4AD2-BEEE-395156B1F3BE}"/>
              </a:ext>
            </a:extLst>
          </p:cNvPr>
          <p:cNvSpPr>
            <a:spLocks noGrp="1"/>
          </p:cNvSpPr>
          <p:nvPr>
            <p:ph type="sldNum" sz="quarter" idx="12"/>
          </p:nvPr>
        </p:nvSpPr>
        <p:spPr/>
        <p:txBody>
          <a:bodyPr/>
          <a:lstStyle/>
          <a:p>
            <a:fld id="{C561A1FA-AF8D-40D5-924F-60D3B98E3498}" type="slidenum">
              <a:rPr lang="en-US" smtClean="0"/>
              <a:t>4</a:t>
            </a:fld>
            <a:endParaRPr lang="en-US"/>
          </a:p>
        </p:txBody>
      </p:sp>
      <p:graphicFrame>
        <p:nvGraphicFramePr>
          <p:cNvPr id="5" name="Table 4">
            <a:extLst>
              <a:ext uri="{FF2B5EF4-FFF2-40B4-BE49-F238E27FC236}">
                <a16:creationId xmlns:a16="http://schemas.microsoft.com/office/drawing/2014/main" xmlns="" id="{937C6569-F250-45B8-8F9D-D1392865A7DF}"/>
              </a:ext>
            </a:extLst>
          </p:cNvPr>
          <p:cNvGraphicFramePr>
            <a:graphicFrameLocks noGrp="1"/>
          </p:cNvGraphicFramePr>
          <p:nvPr>
            <p:extLst>
              <p:ext uri="{D42A27DB-BD31-4B8C-83A1-F6EECF244321}">
                <p14:modId xmlns:p14="http://schemas.microsoft.com/office/powerpoint/2010/main" val="1847655175"/>
              </p:ext>
            </p:extLst>
          </p:nvPr>
        </p:nvGraphicFramePr>
        <p:xfrm>
          <a:off x="838196" y="1690688"/>
          <a:ext cx="5212080" cy="3719508"/>
        </p:xfrm>
        <a:graphic>
          <a:graphicData uri="http://schemas.openxmlformats.org/drawingml/2006/table">
            <a:tbl>
              <a:tblPr firstRow="1" bandRow="1">
                <a:tableStyleId>{3B4B98B0-60AC-42C2-AFA5-B58CD77FA1E5}</a:tableStyleId>
              </a:tblPr>
              <a:tblGrid>
                <a:gridCol w="1065223">
                  <a:extLst>
                    <a:ext uri="{9D8B030D-6E8A-4147-A177-3AD203B41FA5}">
                      <a16:colId xmlns:a16="http://schemas.microsoft.com/office/drawing/2014/main" xmlns="" val="2041424021"/>
                    </a:ext>
                  </a:extLst>
                </a:gridCol>
                <a:gridCol w="961432">
                  <a:extLst>
                    <a:ext uri="{9D8B030D-6E8A-4147-A177-3AD203B41FA5}">
                      <a16:colId xmlns:a16="http://schemas.microsoft.com/office/drawing/2014/main" xmlns="" val="1035502337"/>
                    </a:ext>
                  </a:extLst>
                </a:gridCol>
                <a:gridCol w="3185425">
                  <a:extLst>
                    <a:ext uri="{9D8B030D-6E8A-4147-A177-3AD203B41FA5}">
                      <a16:colId xmlns:a16="http://schemas.microsoft.com/office/drawing/2014/main" xmlns="" val="671400112"/>
                    </a:ext>
                  </a:extLst>
                </a:gridCol>
              </a:tblGrid>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Session</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Date</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Topic</a:t>
                      </a:r>
                    </a:p>
                  </a:txBody>
                  <a:tcPr anchor="ctr"/>
                </a:tc>
                <a:extLst>
                  <a:ext uri="{0D108BD9-81ED-4DB2-BD59-A6C34878D82A}">
                    <a16:rowId xmlns:a16="http://schemas.microsoft.com/office/drawing/2014/main" xmlns="" val="2531357674"/>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3</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Feb 22</a:t>
                      </a:r>
                    </a:p>
                  </a:txBody>
                  <a:tcPr anchor="ct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400" kern="1200" dirty="0" err="1">
                          <a:solidFill>
                            <a:schemeClr val="tx1"/>
                          </a:solidFill>
                          <a:effectLst/>
                          <a:latin typeface="Arial" panose="020B0604020202020204" pitchFamily="34" charset="0"/>
                          <a:ea typeface="+mn-ea"/>
                          <a:cs typeface="Arial" panose="020B0604020202020204" pitchFamily="34" charset="0"/>
                        </a:rPr>
                        <a:t>HireVue</a:t>
                      </a:r>
                      <a:r>
                        <a:rPr lang="en-US" sz="1400" kern="1200" dirty="0">
                          <a:solidFill>
                            <a:schemeClr val="tx1"/>
                          </a:solidFill>
                          <a:effectLst/>
                          <a:latin typeface="Arial" panose="020B0604020202020204" pitchFamily="34" charset="0"/>
                          <a:ea typeface="+mn-ea"/>
                          <a:cs typeface="Arial" panose="020B0604020202020204" pitchFamily="34" charset="0"/>
                        </a:rPr>
                        <a:t>: Recruiting &amp; AI</a:t>
                      </a:r>
                    </a:p>
                  </a:txBody>
                  <a:tcPr anchor="ctr"/>
                </a:tc>
                <a:extLst>
                  <a:ext uri="{0D108BD9-81ED-4DB2-BD59-A6C34878D82A}">
                    <a16:rowId xmlns:a16="http://schemas.microsoft.com/office/drawing/2014/main" xmlns="" val="2675342823"/>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4</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Mar 1</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400" kern="1200" dirty="0">
                          <a:solidFill>
                            <a:schemeClr val="tx1"/>
                          </a:solidFill>
                          <a:effectLst/>
                          <a:latin typeface="Arial" panose="020B0604020202020204" pitchFamily="34" charset="0"/>
                          <a:ea typeface="+mn-ea"/>
                          <a:cs typeface="Arial" panose="020B0604020202020204" pitchFamily="34" charset="0"/>
                        </a:rPr>
                        <a:t>Company Research: Bloomberg, McKinsey Insights, Zero2IPO</a:t>
                      </a:r>
                    </a:p>
                  </a:txBody>
                  <a:tcPr anchor="ctr"/>
                </a:tc>
                <a:extLst>
                  <a:ext uri="{0D108BD9-81ED-4DB2-BD59-A6C34878D82A}">
                    <a16:rowId xmlns:a16="http://schemas.microsoft.com/office/drawing/2014/main" xmlns="" val="2731903015"/>
                  </a:ext>
                </a:extLst>
              </a:tr>
              <a:tr h="619918">
                <a:tc>
                  <a:txBody>
                    <a:bodyPr/>
                    <a:lstStyle/>
                    <a:p>
                      <a:pPr marL="0" marR="0" algn="ctr">
                        <a:lnSpc>
                          <a:spcPct val="107000"/>
                        </a:lnSpc>
                        <a:spcBef>
                          <a:spcPts val="0"/>
                        </a:spcBef>
                        <a:spcAft>
                          <a:spcPts val="0"/>
                        </a:spcAft>
                      </a:pPr>
                      <a:r>
                        <a:rPr lang="en-US" sz="1400">
                          <a:effectLst/>
                          <a:latin typeface="Arial" panose="020B0604020202020204" pitchFamily="34" charset="0"/>
                          <a:cs typeface="Arial" panose="020B0604020202020204" pitchFamily="34" charset="0"/>
                        </a:rPr>
                        <a:t>5</a:t>
                      </a:r>
                      <a:endParaRPr lang="en-US" sz="140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Mar 8</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400" kern="1200" dirty="0">
                          <a:solidFill>
                            <a:schemeClr val="tx1"/>
                          </a:solidFill>
                          <a:effectLst/>
                          <a:latin typeface="Arial" panose="020B0604020202020204" pitchFamily="34" charset="0"/>
                          <a:ea typeface="+mn-ea"/>
                          <a:cs typeface="Arial" panose="020B0604020202020204" pitchFamily="34" charset="0"/>
                        </a:rPr>
                        <a:t>PowerPoint Creation</a:t>
                      </a:r>
                    </a:p>
                  </a:txBody>
                  <a:tcPr anchor="ctr"/>
                </a:tc>
                <a:extLst>
                  <a:ext uri="{0D108BD9-81ED-4DB2-BD59-A6C34878D82A}">
                    <a16:rowId xmlns:a16="http://schemas.microsoft.com/office/drawing/2014/main" xmlns="" val="921069405"/>
                  </a:ext>
                </a:extLst>
              </a:tr>
              <a:tr h="619918">
                <a:tc>
                  <a:txBody>
                    <a:bodyPr/>
                    <a:lstStyle/>
                    <a:p>
                      <a:pPr marL="0" marR="0" algn="ctr">
                        <a:lnSpc>
                          <a:spcPct val="107000"/>
                        </a:lnSpc>
                        <a:spcBef>
                          <a:spcPts val="0"/>
                        </a:spcBef>
                        <a:spcAft>
                          <a:spcPts val="0"/>
                        </a:spcAft>
                      </a:pPr>
                      <a:r>
                        <a:rPr lang="en-US" sz="1400">
                          <a:effectLst/>
                          <a:latin typeface="Arial" panose="020B0604020202020204" pitchFamily="34" charset="0"/>
                          <a:cs typeface="Arial" panose="020B0604020202020204" pitchFamily="34" charset="0"/>
                        </a:rPr>
                        <a:t>6</a:t>
                      </a:r>
                      <a:endParaRPr lang="en-US" sz="140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Mar 15</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CV Writing &amp; Interview Preparation</a:t>
                      </a:r>
                    </a:p>
                  </a:txBody>
                  <a:tcPr anchor="ctr"/>
                </a:tc>
                <a:extLst>
                  <a:ext uri="{0D108BD9-81ED-4DB2-BD59-A6C34878D82A}">
                    <a16:rowId xmlns:a16="http://schemas.microsoft.com/office/drawing/2014/main" xmlns="" val="345274536"/>
                  </a:ext>
                </a:extLst>
              </a:tr>
              <a:tr h="619918">
                <a:tc>
                  <a:txBody>
                    <a:bodyPr/>
                    <a:lstStyle/>
                    <a:p>
                      <a:pPr marL="0" marR="0" algn="ctr">
                        <a:lnSpc>
                          <a:spcPct val="107000"/>
                        </a:lnSpc>
                        <a:spcBef>
                          <a:spcPts val="0"/>
                        </a:spcBef>
                        <a:spcAft>
                          <a:spcPts val="0"/>
                        </a:spcAft>
                      </a:pPr>
                      <a:r>
                        <a:rPr lang="en-US" sz="1400">
                          <a:effectLst/>
                          <a:latin typeface="Arial" panose="020B0604020202020204" pitchFamily="34" charset="0"/>
                          <a:cs typeface="Arial" panose="020B0604020202020204" pitchFamily="34" charset="0"/>
                        </a:rPr>
                        <a:t>7</a:t>
                      </a:r>
                      <a:endParaRPr lang="en-US" sz="140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Mar 22</a:t>
                      </a: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Certifications (CFA, CPA, GMAT…)</a:t>
                      </a:r>
                    </a:p>
                  </a:txBody>
                  <a:tcPr anchor="ctr"/>
                </a:tc>
                <a:extLst>
                  <a:ext uri="{0D108BD9-81ED-4DB2-BD59-A6C34878D82A}">
                    <a16:rowId xmlns:a16="http://schemas.microsoft.com/office/drawing/2014/main" xmlns="" val="2162657257"/>
                  </a:ext>
                </a:extLst>
              </a:tr>
            </a:tbl>
          </a:graphicData>
        </a:graphic>
      </p:graphicFrame>
      <p:graphicFrame>
        <p:nvGraphicFramePr>
          <p:cNvPr id="7" name="Table 6">
            <a:extLst>
              <a:ext uri="{FF2B5EF4-FFF2-40B4-BE49-F238E27FC236}">
                <a16:creationId xmlns:a16="http://schemas.microsoft.com/office/drawing/2014/main" xmlns="" id="{A5005942-D3A6-4B31-AFCC-435EC4FEDE6F}"/>
              </a:ext>
            </a:extLst>
          </p:cNvPr>
          <p:cNvGraphicFramePr>
            <a:graphicFrameLocks noGrp="1"/>
          </p:cNvGraphicFramePr>
          <p:nvPr>
            <p:extLst>
              <p:ext uri="{D42A27DB-BD31-4B8C-83A1-F6EECF244321}">
                <p14:modId xmlns:p14="http://schemas.microsoft.com/office/powerpoint/2010/main" val="4046811755"/>
              </p:ext>
            </p:extLst>
          </p:nvPr>
        </p:nvGraphicFramePr>
        <p:xfrm>
          <a:off x="6141720" y="1690688"/>
          <a:ext cx="5212080" cy="3719508"/>
        </p:xfrm>
        <a:graphic>
          <a:graphicData uri="http://schemas.openxmlformats.org/drawingml/2006/table">
            <a:tbl>
              <a:tblPr firstRow="1" bandRow="1">
                <a:tableStyleId>{3B4B98B0-60AC-42C2-AFA5-B58CD77FA1E5}</a:tableStyleId>
              </a:tblPr>
              <a:tblGrid>
                <a:gridCol w="1065223">
                  <a:extLst>
                    <a:ext uri="{9D8B030D-6E8A-4147-A177-3AD203B41FA5}">
                      <a16:colId xmlns:a16="http://schemas.microsoft.com/office/drawing/2014/main" xmlns="" val="2041424021"/>
                    </a:ext>
                  </a:extLst>
                </a:gridCol>
                <a:gridCol w="961431">
                  <a:extLst>
                    <a:ext uri="{9D8B030D-6E8A-4147-A177-3AD203B41FA5}">
                      <a16:colId xmlns:a16="http://schemas.microsoft.com/office/drawing/2014/main" xmlns="" val="1035502337"/>
                    </a:ext>
                  </a:extLst>
                </a:gridCol>
                <a:gridCol w="3185426">
                  <a:extLst>
                    <a:ext uri="{9D8B030D-6E8A-4147-A177-3AD203B41FA5}">
                      <a16:colId xmlns:a16="http://schemas.microsoft.com/office/drawing/2014/main" xmlns="" val="671400112"/>
                    </a:ext>
                  </a:extLst>
                </a:gridCol>
              </a:tblGrid>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Session</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Date</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Topic</a:t>
                      </a:r>
                    </a:p>
                  </a:txBody>
                  <a:tcPr anchor="ctr"/>
                </a:tc>
                <a:extLst>
                  <a:ext uri="{0D108BD9-81ED-4DB2-BD59-A6C34878D82A}">
                    <a16:rowId xmlns:a16="http://schemas.microsoft.com/office/drawing/2014/main" xmlns="" val="2531357674"/>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8</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Mar 29</a:t>
                      </a:r>
                    </a:p>
                  </a:txBody>
                  <a:tcPr anchor="ct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400" kern="1200" dirty="0">
                          <a:solidFill>
                            <a:schemeClr val="tx1"/>
                          </a:solidFill>
                          <a:effectLst/>
                          <a:latin typeface="Arial" panose="020B0604020202020204" pitchFamily="34" charset="0"/>
                          <a:ea typeface="+mn-ea"/>
                          <a:cs typeface="Arial" panose="020B0604020202020204" pitchFamily="34" charset="0"/>
                        </a:rPr>
                        <a:t>LinkedIn &amp; Networking</a:t>
                      </a:r>
                    </a:p>
                  </a:txBody>
                  <a:tcPr anchor="ctr"/>
                </a:tc>
                <a:extLst>
                  <a:ext uri="{0D108BD9-81ED-4DB2-BD59-A6C34878D82A}">
                    <a16:rowId xmlns:a16="http://schemas.microsoft.com/office/drawing/2014/main" xmlns="" val="2208520592"/>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9</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Apr 12</a:t>
                      </a:r>
                    </a:p>
                  </a:txBody>
                  <a:tcPr anchor="ct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400" kern="1200" dirty="0">
                          <a:solidFill>
                            <a:schemeClr val="tx1"/>
                          </a:solidFill>
                          <a:effectLst/>
                          <a:latin typeface="Arial" panose="020B0604020202020204" pitchFamily="34" charset="0"/>
                          <a:ea typeface="+mn-ea"/>
                          <a:cs typeface="Arial" panose="020B0604020202020204" pitchFamily="34" charset="0"/>
                        </a:rPr>
                        <a:t>Industry Primer: Investment Banking</a:t>
                      </a:r>
                    </a:p>
                  </a:txBody>
                  <a:tcPr anchor="ctr"/>
                </a:tc>
                <a:extLst>
                  <a:ext uri="{0D108BD9-81ED-4DB2-BD59-A6C34878D82A}">
                    <a16:rowId xmlns:a16="http://schemas.microsoft.com/office/drawing/2014/main" xmlns="" val="3556150669"/>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10</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Apr 26</a:t>
                      </a: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Industry Primer: Management Consulting</a:t>
                      </a:r>
                    </a:p>
                  </a:txBody>
                  <a:tcPr anchor="ctr"/>
                </a:tc>
                <a:extLst>
                  <a:ext uri="{0D108BD9-81ED-4DB2-BD59-A6C34878D82A}">
                    <a16:rowId xmlns:a16="http://schemas.microsoft.com/office/drawing/2014/main" xmlns="" val="1214362688"/>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11</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May 3</a:t>
                      </a: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Industry Primer: FinTech &amp; VC/PE</a:t>
                      </a:r>
                    </a:p>
                  </a:txBody>
                  <a:tcPr anchor="ctr"/>
                </a:tc>
                <a:extLst>
                  <a:ext uri="{0D108BD9-81ED-4DB2-BD59-A6C34878D82A}">
                    <a16:rowId xmlns:a16="http://schemas.microsoft.com/office/drawing/2014/main" xmlns="" val="3357220880"/>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12</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May 10</a:t>
                      </a:r>
                    </a:p>
                  </a:txBody>
                  <a:tcPr anchor="ct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400" kern="1200" dirty="0">
                          <a:solidFill>
                            <a:schemeClr val="tx1"/>
                          </a:solidFill>
                          <a:effectLst/>
                          <a:latin typeface="Arial" panose="020B0604020202020204" pitchFamily="34" charset="0"/>
                          <a:ea typeface="+mn-ea"/>
                          <a:cs typeface="Arial" panose="020B0604020202020204" pitchFamily="34" charset="0"/>
                        </a:rPr>
                        <a:t>Presentation Skills</a:t>
                      </a:r>
                    </a:p>
                  </a:txBody>
                  <a:tcPr anchor="ctr"/>
                </a:tc>
                <a:extLst>
                  <a:ext uri="{0D108BD9-81ED-4DB2-BD59-A6C34878D82A}">
                    <a16:rowId xmlns:a16="http://schemas.microsoft.com/office/drawing/2014/main" xmlns="" val="834868584"/>
                  </a:ext>
                </a:extLst>
              </a:tr>
            </a:tbl>
          </a:graphicData>
        </a:graphic>
      </p:graphicFrame>
      <p:sp>
        <p:nvSpPr>
          <p:cNvPr id="8" name="Title 1">
            <a:extLst>
              <a:ext uri="{FF2B5EF4-FFF2-40B4-BE49-F238E27FC236}">
                <a16:creationId xmlns:a16="http://schemas.microsoft.com/office/drawing/2014/main" xmlns="" id="{2A959304-EE17-4378-ADF2-E7AB963BE619}"/>
              </a:ext>
            </a:extLst>
          </p:cNvPr>
          <p:cNvSpPr>
            <a:spLocks noGrp="1"/>
          </p:cNvSpPr>
          <p:nvPr>
            <p:ph type="title"/>
          </p:nvPr>
        </p:nvSpPr>
        <p:spPr>
          <a:xfrm>
            <a:off x="838200" y="365125"/>
            <a:ext cx="10515600" cy="1325563"/>
          </a:xfrm>
        </p:spPr>
        <p:txBody>
          <a:bodyPr/>
          <a:lstStyle/>
          <a:p>
            <a:r>
              <a:rPr lang="en-US" dirty="0"/>
              <a:t>Beyond the Classroom</a:t>
            </a:r>
          </a:p>
        </p:txBody>
      </p:sp>
      <p:pic>
        <p:nvPicPr>
          <p:cNvPr id="3" name="Picture 2">
            <a:extLst>
              <a:ext uri="{FF2B5EF4-FFF2-40B4-BE49-F238E27FC236}">
                <a16:creationId xmlns:a16="http://schemas.microsoft.com/office/drawing/2014/main" xmlns="" id="{FB6B289B-A816-483F-9E99-B82613D5828B}"/>
              </a:ext>
            </a:extLst>
          </p:cNvPr>
          <p:cNvPicPr>
            <a:picLocks noChangeAspect="1"/>
          </p:cNvPicPr>
          <p:nvPr/>
        </p:nvPicPr>
        <p:blipFill>
          <a:blip r:embed="rId2"/>
          <a:stretch>
            <a:fillRect/>
          </a:stretch>
        </p:blipFill>
        <p:spPr>
          <a:xfrm>
            <a:off x="10344150" y="5723846"/>
            <a:ext cx="1649672" cy="951591"/>
          </a:xfrm>
          <a:prstGeom prst="rect">
            <a:avLst/>
          </a:prstGeom>
        </p:spPr>
      </p:pic>
    </p:spTree>
    <p:extLst>
      <p:ext uri="{BB962C8B-B14F-4D97-AF65-F5344CB8AC3E}">
        <p14:creationId xmlns:p14="http://schemas.microsoft.com/office/powerpoint/2010/main" val="3350938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5A5E6D-ED28-4781-BF05-D1F7C58A96C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xmlns="" id="{E3125E0B-BC8D-4F65-BF18-7E93403CDD76}"/>
              </a:ext>
            </a:extLst>
          </p:cNvPr>
          <p:cNvSpPr txBox="1"/>
          <p:nvPr/>
        </p:nvSpPr>
        <p:spPr>
          <a:xfrm>
            <a:off x="2751816" y="2305616"/>
            <a:ext cx="6688369" cy="2246769"/>
          </a:xfrm>
          <a:prstGeom prst="rect">
            <a:avLst/>
          </a:prstGeom>
          <a:noFill/>
        </p:spPr>
        <p:txBody>
          <a:bodyPr wrap="none" rtlCol="0">
            <a:spAutoFit/>
          </a:bodyPr>
          <a:lstStyle/>
          <a:p>
            <a:pPr algn="ctr"/>
            <a:r>
              <a:rPr lang="en-US" sz="7000" b="1" dirty="0">
                <a:solidFill>
                  <a:schemeClr val="bg1"/>
                </a:solidFill>
                <a:latin typeface="Arial" panose="020B0604020202020204" pitchFamily="34" charset="0"/>
                <a:cs typeface="Arial" panose="020B0604020202020204" pitchFamily="34" charset="0"/>
              </a:rPr>
              <a:t>www.slido.com</a:t>
            </a:r>
          </a:p>
          <a:p>
            <a:pPr algn="ctr"/>
            <a:r>
              <a:rPr lang="en-US" sz="7000" b="1" dirty="0">
                <a:solidFill>
                  <a:schemeClr val="bg1"/>
                </a:solidFill>
                <a:latin typeface="Arial" panose="020B0604020202020204" pitchFamily="34" charset="0"/>
                <a:cs typeface="Arial" panose="020B0604020202020204" pitchFamily="34" charset="0"/>
              </a:rPr>
              <a:t>#POLL</a:t>
            </a:r>
            <a:endParaRPr lang="en-HK" sz="7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0032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39D0B2C-C79B-4F8C-B05D-689C772B5F10}"/>
              </a:ext>
            </a:extLst>
          </p:cNvPr>
          <p:cNvSpPr>
            <a:spLocks noGrp="1"/>
          </p:cNvSpPr>
          <p:nvPr>
            <p:ph type="sldNum" sz="quarter" idx="12"/>
          </p:nvPr>
        </p:nvSpPr>
        <p:spPr/>
        <p:txBody>
          <a:bodyPr/>
          <a:lstStyle/>
          <a:p>
            <a:fld id="{C561A1FA-AF8D-40D5-924F-60D3B98E3498}" type="slidenum">
              <a:rPr lang="en-US" smtClean="0"/>
              <a:t>6</a:t>
            </a:fld>
            <a:endParaRPr lang="en-US"/>
          </a:p>
        </p:txBody>
      </p:sp>
      <p:cxnSp>
        <p:nvCxnSpPr>
          <p:cNvPr id="6" name="Straight Connector 5">
            <a:extLst>
              <a:ext uri="{FF2B5EF4-FFF2-40B4-BE49-F238E27FC236}">
                <a16:creationId xmlns:a16="http://schemas.microsoft.com/office/drawing/2014/main" xmlns="" id="{F3E2CCF9-4DAB-45C3-A22E-6E6613242900}"/>
              </a:ext>
            </a:extLst>
          </p:cNvPr>
          <p:cNvCxnSpPr/>
          <p:nvPr/>
        </p:nvCxnSpPr>
        <p:spPr>
          <a:xfrm>
            <a:off x="6096000" y="228600"/>
            <a:ext cx="0" cy="6035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80FF57C-7214-40EE-954C-473C1F6EBEC0}"/>
              </a:ext>
            </a:extLst>
          </p:cNvPr>
          <p:cNvCxnSpPr/>
          <p:nvPr/>
        </p:nvCxnSpPr>
        <p:spPr>
          <a:xfrm>
            <a:off x="9144000" y="228600"/>
            <a:ext cx="0" cy="6035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F65EF85E-384A-4B16-AC0B-2066E3BFB0C6}"/>
              </a:ext>
            </a:extLst>
          </p:cNvPr>
          <p:cNvCxnSpPr/>
          <p:nvPr/>
        </p:nvCxnSpPr>
        <p:spPr>
          <a:xfrm>
            <a:off x="3048000" y="228600"/>
            <a:ext cx="0" cy="6035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8AE3218B-4F84-4448-8D1A-D8E2F6538299}"/>
              </a:ext>
            </a:extLst>
          </p:cNvPr>
          <p:cNvSpPr txBox="1"/>
          <p:nvPr/>
        </p:nvSpPr>
        <p:spPr>
          <a:xfrm>
            <a:off x="3047998" y="1757128"/>
            <a:ext cx="3047997"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Quantum Computing</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量子计算</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Solution provider and platform developer for quantum and classical computing for predictive analytics, forecasting, and optimization</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pic>
        <p:nvPicPr>
          <p:cNvPr id="13" name="Picture 12">
            <a:extLst>
              <a:ext uri="{FF2B5EF4-FFF2-40B4-BE49-F238E27FC236}">
                <a16:creationId xmlns:a16="http://schemas.microsoft.com/office/drawing/2014/main" xmlns="" id="{599DC36B-F1A4-47EA-AA8A-CA227E88A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795523"/>
            <a:ext cx="2286000" cy="676275"/>
          </a:xfrm>
          <a:prstGeom prst="rect">
            <a:avLst/>
          </a:prstGeom>
        </p:spPr>
      </p:pic>
      <p:sp>
        <p:nvSpPr>
          <p:cNvPr id="14" name="TextBox 13">
            <a:extLst>
              <a:ext uri="{FF2B5EF4-FFF2-40B4-BE49-F238E27FC236}">
                <a16:creationId xmlns:a16="http://schemas.microsoft.com/office/drawing/2014/main" xmlns="" id="{67EDE164-38DF-4CF2-AA00-1CDCED340A28}"/>
              </a:ext>
            </a:extLst>
          </p:cNvPr>
          <p:cNvSpPr txBox="1"/>
          <p:nvPr/>
        </p:nvSpPr>
        <p:spPr>
          <a:xfrm>
            <a:off x="0" y="1757128"/>
            <a:ext cx="3047998"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Robotic Process Automation</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机器人与工序自动化</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Full-stack AI-enabled Robotic Process Automation (RPA) solution suite for business-critical tasks spanning multiple applications and data silos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5" name="TextBox 14">
            <a:extLst>
              <a:ext uri="{FF2B5EF4-FFF2-40B4-BE49-F238E27FC236}">
                <a16:creationId xmlns:a16="http://schemas.microsoft.com/office/drawing/2014/main" xmlns="" id="{CABF020A-768B-4FD8-BF61-44B3606179DB}"/>
              </a:ext>
            </a:extLst>
          </p:cNvPr>
          <p:cNvSpPr txBox="1"/>
          <p:nvPr/>
        </p:nvSpPr>
        <p:spPr>
          <a:xfrm>
            <a:off x="0" y="4594535"/>
            <a:ext cx="3047995"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Real-Time Robotics Automation</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实时机器人自动化</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Deep reinforcement learning-based AI software platform that enables enhanced perception, reaction and control in real-time robotics environments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TextBox 15">
            <a:extLst>
              <a:ext uri="{FF2B5EF4-FFF2-40B4-BE49-F238E27FC236}">
                <a16:creationId xmlns:a16="http://schemas.microsoft.com/office/drawing/2014/main" xmlns="" id="{AC1567A2-78CE-4BDE-8BC5-BC4DE079E884}"/>
              </a:ext>
            </a:extLst>
          </p:cNvPr>
          <p:cNvSpPr txBox="1"/>
          <p:nvPr/>
        </p:nvSpPr>
        <p:spPr>
          <a:xfrm>
            <a:off x="3047995" y="4594535"/>
            <a:ext cx="3047995"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AI Chips</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人工智能芯片</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Deep reinforcement learning-based AI software platform that enables enhanced perception, reaction and control in real-time robotics environments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TextBox 16">
            <a:extLst>
              <a:ext uri="{FF2B5EF4-FFF2-40B4-BE49-F238E27FC236}">
                <a16:creationId xmlns:a16="http://schemas.microsoft.com/office/drawing/2014/main" xmlns="" id="{9AE5CA99-B61D-4B8D-801A-92CE15A86B53}"/>
              </a:ext>
            </a:extLst>
          </p:cNvPr>
          <p:cNvSpPr txBox="1"/>
          <p:nvPr/>
        </p:nvSpPr>
        <p:spPr>
          <a:xfrm>
            <a:off x="6095995" y="1757128"/>
            <a:ext cx="3047994"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Computer Vision</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计算机视觉</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Developer of deep learning technology-based computer vision solutions aimed at a broad range of consumer and enterprise applications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8" name="TextBox 17">
            <a:extLst>
              <a:ext uri="{FF2B5EF4-FFF2-40B4-BE49-F238E27FC236}">
                <a16:creationId xmlns:a16="http://schemas.microsoft.com/office/drawing/2014/main" xmlns="" id="{D2617AEE-1A33-4352-A903-268A1F18C697}"/>
              </a:ext>
            </a:extLst>
          </p:cNvPr>
          <p:cNvSpPr txBox="1"/>
          <p:nvPr/>
        </p:nvSpPr>
        <p:spPr>
          <a:xfrm>
            <a:off x="6095989" y="4594535"/>
            <a:ext cx="3047995"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Cybersecurity</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网络安全</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Advanced deep learning technology-based cybersecurity products and solutions for threat detection and prevention</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TextBox 18">
            <a:extLst>
              <a:ext uri="{FF2B5EF4-FFF2-40B4-BE49-F238E27FC236}">
                <a16:creationId xmlns:a16="http://schemas.microsoft.com/office/drawing/2014/main" xmlns="" id="{99FD7FE0-B19C-45CB-B71D-1C4239EA6DE6}"/>
              </a:ext>
            </a:extLst>
          </p:cNvPr>
          <p:cNvSpPr txBox="1"/>
          <p:nvPr/>
        </p:nvSpPr>
        <p:spPr>
          <a:xfrm>
            <a:off x="9143989" y="1757128"/>
            <a:ext cx="3047992"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Knowledge Graph</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知识图表</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Dynamically evolving knowledge graphs that provides inference strength across concepts, events and themes derived from a wide variety of information services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20" name="TextBox 19">
            <a:extLst>
              <a:ext uri="{FF2B5EF4-FFF2-40B4-BE49-F238E27FC236}">
                <a16:creationId xmlns:a16="http://schemas.microsoft.com/office/drawing/2014/main" xmlns="" id="{DA097A4D-F61A-49F8-AD6B-81972C7718BD}"/>
              </a:ext>
            </a:extLst>
          </p:cNvPr>
          <p:cNvSpPr txBox="1"/>
          <p:nvPr/>
        </p:nvSpPr>
        <p:spPr>
          <a:xfrm>
            <a:off x="9143984" y="4594535"/>
            <a:ext cx="3047992" cy="1384995"/>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Music Augmentation</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音乐强化</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Developer of a music augmentation technology that transforms linear music to dynamically personalized music for consumers, ad-agencies, music labels, and producers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pic>
        <p:nvPicPr>
          <p:cNvPr id="22" name="Picture 21">
            <a:extLst>
              <a:ext uri="{FF2B5EF4-FFF2-40B4-BE49-F238E27FC236}">
                <a16:creationId xmlns:a16="http://schemas.microsoft.com/office/drawing/2014/main" xmlns="" id="{28A1E531-49D0-4184-A51E-A1F870CCBA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863801"/>
            <a:ext cx="2286000" cy="539719"/>
          </a:xfrm>
          <a:prstGeom prst="rect">
            <a:avLst/>
          </a:prstGeom>
        </p:spPr>
      </p:pic>
      <p:pic>
        <p:nvPicPr>
          <p:cNvPr id="24" name="Picture 23">
            <a:extLst>
              <a:ext uri="{FF2B5EF4-FFF2-40B4-BE49-F238E27FC236}">
                <a16:creationId xmlns:a16="http://schemas.microsoft.com/office/drawing/2014/main" xmlns="" id="{5E4186F5-9FF0-41C2-8E49-26FEB6290F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67373"/>
            <a:ext cx="1828800" cy="314970"/>
          </a:xfrm>
          <a:prstGeom prst="rect">
            <a:avLst/>
          </a:prstGeom>
        </p:spPr>
      </p:pic>
      <p:pic>
        <p:nvPicPr>
          <p:cNvPr id="25" name="Picture 24">
            <a:extLst>
              <a:ext uri="{FF2B5EF4-FFF2-40B4-BE49-F238E27FC236}">
                <a16:creationId xmlns:a16="http://schemas.microsoft.com/office/drawing/2014/main" xmlns="" id="{A9D546A5-8EE7-43E3-9958-1C06B12D3B27}"/>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9087" t="30358" r="12162" b="36100"/>
          <a:stretch/>
        </p:blipFill>
        <p:spPr>
          <a:xfrm>
            <a:off x="3749040" y="3690086"/>
            <a:ext cx="1645920" cy="701040"/>
          </a:xfrm>
          <a:prstGeom prst="rect">
            <a:avLst/>
          </a:prstGeom>
        </p:spPr>
      </p:pic>
      <p:pic>
        <p:nvPicPr>
          <p:cNvPr id="26" name="Picture 25">
            <a:extLst>
              <a:ext uri="{FF2B5EF4-FFF2-40B4-BE49-F238E27FC236}">
                <a16:creationId xmlns:a16="http://schemas.microsoft.com/office/drawing/2014/main" xmlns="" id="{DA5B1C12-4033-4CED-9897-5B1FEF20FE2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614160" y="850782"/>
            <a:ext cx="2011680" cy="565756"/>
          </a:xfrm>
          <a:prstGeom prst="rect">
            <a:avLst/>
          </a:prstGeom>
        </p:spPr>
      </p:pic>
      <p:pic>
        <p:nvPicPr>
          <p:cNvPr id="28" name="Picture 27">
            <a:extLst>
              <a:ext uri="{FF2B5EF4-FFF2-40B4-BE49-F238E27FC236}">
                <a16:creationId xmlns:a16="http://schemas.microsoft.com/office/drawing/2014/main" xmlns="" id="{027707D2-6A98-4520-92C5-CB7261EFB2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0" y="3659606"/>
            <a:ext cx="2286000" cy="762000"/>
          </a:xfrm>
          <a:prstGeom prst="rect">
            <a:avLst/>
          </a:prstGeom>
        </p:spPr>
      </p:pic>
      <p:pic>
        <p:nvPicPr>
          <p:cNvPr id="30" name="Picture 29">
            <a:extLst>
              <a:ext uri="{FF2B5EF4-FFF2-40B4-BE49-F238E27FC236}">
                <a16:creationId xmlns:a16="http://schemas.microsoft.com/office/drawing/2014/main" xmlns="" id="{D73758AB-F1BF-479B-975C-9E47D7654D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53600" y="913216"/>
            <a:ext cx="1828800" cy="440889"/>
          </a:xfrm>
          <a:prstGeom prst="rect">
            <a:avLst/>
          </a:prstGeom>
        </p:spPr>
      </p:pic>
      <p:pic>
        <p:nvPicPr>
          <p:cNvPr id="31" name="Picture 30">
            <a:extLst>
              <a:ext uri="{FF2B5EF4-FFF2-40B4-BE49-F238E27FC236}">
                <a16:creationId xmlns:a16="http://schemas.microsoft.com/office/drawing/2014/main" xmlns="" id="{8C42D315-18D0-47E8-AA0E-25F1F72CB7D6}"/>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027920" y="3400526"/>
            <a:ext cx="1280160" cy="1280160"/>
          </a:xfrm>
          <a:prstGeom prst="rect">
            <a:avLst/>
          </a:prstGeom>
        </p:spPr>
      </p:pic>
      <p:sp>
        <p:nvSpPr>
          <p:cNvPr id="27" name="TextBox 26">
            <a:extLst>
              <a:ext uri="{FF2B5EF4-FFF2-40B4-BE49-F238E27FC236}">
                <a16:creationId xmlns:a16="http://schemas.microsoft.com/office/drawing/2014/main" xmlns="" id="{949457B0-E772-49EC-9CAC-79E3461284D0}"/>
              </a:ext>
            </a:extLst>
          </p:cNvPr>
          <p:cNvSpPr txBox="1"/>
          <p:nvPr/>
        </p:nvSpPr>
        <p:spPr>
          <a:xfrm>
            <a:off x="2567718" y="6379054"/>
            <a:ext cx="7056565" cy="415498"/>
          </a:xfrm>
          <a:prstGeom prst="rect">
            <a:avLst/>
          </a:prstGeom>
          <a:noFill/>
        </p:spPr>
        <p:txBody>
          <a:bodyPr wrap="square" rtlCol="0" anchor="b">
            <a:spAutoFit/>
          </a:bodyPr>
          <a:lstStyle/>
          <a:p>
            <a:pPr algn="ctr"/>
            <a:r>
              <a:rPr lang="en-US" sz="700" dirty="0">
                <a:latin typeface="Arial" panose="020B0604020202020204" pitchFamily="34" charset="0"/>
                <a:cs typeface="Arial" panose="020B0604020202020204" pitchFamily="34" charset="0"/>
              </a:rPr>
              <a:t>Contents are based on information from sources believed to be reliable, but accuracy and completeness cannot be guaranteed. Nothing herein should be construed as any past, current or future recommendation to buy or sell any security or an offer to sell, or a solicitation of an offer to buy any security. This material does not purport to contain all of the information that a prospective investor may wish to consider and is not to be relied upon as such or used in substitution for the exercise of independent judgment.</a:t>
            </a:r>
            <a:endParaRPr lang="en-HK" sz="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47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E81C4C4F-AC0D-4708-92C4-EA7882D2FD44}"/>
              </a:ext>
            </a:extLst>
          </p:cNvPr>
          <p:cNvSpPr txBox="1"/>
          <p:nvPr/>
        </p:nvSpPr>
        <p:spPr>
          <a:xfrm>
            <a:off x="7884136" y="4752239"/>
            <a:ext cx="4307864" cy="1323439"/>
          </a:xfrm>
          <a:prstGeom prst="rect">
            <a:avLst/>
          </a:prstGeom>
          <a:noFill/>
        </p:spPr>
        <p:txBody>
          <a:bodyPr wrap="square" lIns="0" rtlCol="0" anchor="t">
            <a:spAutoFit/>
          </a:bodyPr>
          <a:lstStyle/>
          <a:p>
            <a:pPr algn="ctr"/>
            <a:r>
              <a:rPr lang="en-US" sz="1600" b="1" dirty="0">
                <a:latin typeface="Arial" panose="020B0604020202020204" pitchFamily="34" charset="0"/>
                <a:cs typeface="Arial" panose="020B0604020202020204" pitchFamily="34" charset="0"/>
              </a:rPr>
              <a:t>Anthony Woo</a:t>
            </a:r>
          </a:p>
          <a:p>
            <a:pPr algn="ctr"/>
            <a:r>
              <a:rPr lang="en-US" sz="1600" dirty="0">
                <a:latin typeface="Arial" panose="020B0604020202020204" pitchFamily="34" charset="0"/>
                <a:cs typeface="Arial" panose="020B0604020202020204" pitchFamily="34" charset="0"/>
              </a:rPr>
              <a:t>CFA CAIA FRM</a:t>
            </a:r>
          </a:p>
          <a:p>
            <a:pPr algn="ctr"/>
            <a:r>
              <a:rPr lang="en-US" sz="1600" dirty="0">
                <a:latin typeface="Arial" panose="020B0604020202020204" pitchFamily="34" charset="0"/>
                <a:cs typeface="Arial" panose="020B0604020202020204" pitchFamily="34" charset="0"/>
              </a:rPr>
              <a:t>Associate Director</a:t>
            </a:r>
          </a:p>
          <a:p>
            <a:pPr algn="ctr"/>
            <a:r>
              <a:rPr lang="en-US" sz="1600" dirty="0">
                <a:latin typeface="Arial" panose="020B0604020202020204" pitchFamily="34" charset="0"/>
                <a:cs typeface="Arial" panose="020B0604020202020204" pitchFamily="34" charset="0"/>
              </a:rPr>
              <a:t>Alpha Intelligence Capital</a:t>
            </a:r>
          </a:p>
          <a:p>
            <a:pPr algn="ctr"/>
            <a:r>
              <a:rPr lang="en-US" sz="1600" dirty="0">
                <a:latin typeface="Arial" panose="020B0604020202020204" pitchFamily="34" charset="0"/>
                <a:cs typeface="Arial" panose="020B0604020202020204" pitchFamily="34" charset="0"/>
                <a:hlinkClick r:id="rId2"/>
              </a:rPr>
              <a:t>aw@aicapital.ai</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848AA898-7E51-4F4E-A1BF-EC1D850F49ED}"/>
              </a:ext>
            </a:extLst>
          </p:cNvPr>
          <p:cNvPicPr>
            <a:picLocks noChangeAspect="1"/>
          </p:cNvPicPr>
          <p:nvPr/>
        </p:nvPicPr>
        <p:blipFill>
          <a:blip r:embed="rId3"/>
          <a:stretch>
            <a:fillRect/>
          </a:stretch>
        </p:blipFill>
        <p:spPr>
          <a:xfrm>
            <a:off x="8613109" y="1902321"/>
            <a:ext cx="2849918" cy="2849918"/>
          </a:xfrm>
          <a:prstGeom prst="rect">
            <a:avLst/>
          </a:prstGeom>
        </p:spPr>
      </p:pic>
      <p:sp>
        <p:nvSpPr>
          <p:cNvPr id="6" name="Slide Number Placeholder 3">
            <a:extLst>
              <a:ext uri="{FF2B5EF4-FFF2-40B4-BE49-F238E27FC236}">
                <a16:creationId xmlns:a16="http://schemas.microsoft.com/office/drawing/2014/main" xmlns="" id="{0A4831C1-D9EE-40A6-9A1B-B1CFF53418D4}"/>
              </a:ext>
            </a:extLst>
          </p:cNvPr>
          <p:cNvSpPr>
            <a:spLocks noGrp="1"/>
          </p:cNvSpPr>
          <p:nvPr>
            <p:ph type="sldNum" sz="quarter" idx="12"/>
          </p:nvPr>
        </p:nvSpPr>
        <p:spPr>
          <a:xfrm>
            <a:off x="4724400" y="6492875"/>
            <a:ext cx="2743200" cy="365125"/>
          </a:xfrm>
        </p:spPr>
        <p:txBody>
          <a:bodyPr/>
          <a:lstStyle/>
          <a:p>
            <a:pPr algn="ctr"/>
            <a:fld id="{C561A1FA-AF8D-40D5-924F-60D3B98E3498}" type="slidenum">
              <a:rPr lang="en-US" smtClean="0"/>
              <a:pPr algn="ctr"/>
              <a:t>7</a:t>
            </a:fld>
            <a:endParaRPr lang="en-US" dirty="0"/>
          </a:p>
        </p:txBody>
      </p:sp>
      <p:pic>
        <p:nvPicPr>
          <p:cNvPr id="12" name="Picture 11">
            <a:extLst>
              <a:ext uri="{FF2B5EF4-FFF2-40B4-BE49-F238E27FC236}">
                <a16:creationId xmlns:a16="http://schemas.microsoft.com/office/drawing/2014/main" xmlns="" id="{0BB922F4-4F6D-4F27-9884-8472B340E125}"/>
              </a:ext>
            </a:extLst>
          </p:cNvPr>
          <p:cNvPicPr>
            <a:picLocks noChangeAspect="1"/>
          </p:cNvPicPr>
          <p:nvPr/>
        </p:nvPicPr>
        <p:blipFill>
          <a:blip r:embed="rId4"/>
          <a:stretch>
            <a:fillRect/>
          </a:stretch>
        </p:blipFill>
        <p:spPr>
          <a:xfrm>
            <a:off x="178172" y="1"/>
            <a:ext cx="2849918" cy="1902320"/>
          </a:xfrm>
          <a:prstGeom prst="rect">
            <a:avLst/>
          </a:prstGeom>
        </p:spPr>
      </p:pic>
      <p:sp>
        <p:nvSpPr>
          <p:cNvPr id="13" name="TextBox 12">
            <a:extLst>
              <a:ext uri="{FF2B5EF4-FFF2-40B4-BE49-F238E27FC236}">
                <a16:creationId xmlns:a16="http://schemas.microsoft.com/office/drawing/2014/main" xmlns="" id="{EFEC1291-73A7-4B82-A3AE-521B739199C3}"/>
              </a:ext>
            </a:extLst>
          </p:cNvPr>
          <p:cNvSpPr txBox="1"/>
          <p:nvPr/>
        </p:nvSpPr>
        <p:spPr>
          <a:xfrm>
            <a:off x="612295" y="1986414"/>
            <a:ext cx="3657600" cy="427809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Key Responsibilities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Keen interest and experience in venture capital transactions and financial analysis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Familiar with transaction legal documents and investment structure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Understanding of the commercialization of technologies from an investor perspective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Conduct due diligence for potential investments in the AI space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Assist in the preparation of deal-related materials (e.g. data collection, industry research, comparable company and valuation analysis)</a:t>
            </a:r>
          </a:p>
        </p:txBody>
      </p:sp>
      <p:sp>
        <p:nvSpPr>
          <p:cNvPr id="14" name="TextBox 13">
            <a:extLst>
              <a:ext uri="{FF2B5EF4-FFF2-40B4-BE49-F238E27FC236}">
                <a16:creationId xmlns:a16="http://schemas.microsoft.com/office/drawing/2014/main" xmlns="" id="{DA160FB9-5987-407D-93BC-6C3F7F152341}"/>
              </a:ext>
            </a:extLst>
          </p:cNvPr>
          <p:cNvSpPr txBox="1"/>
          <p:nvPr/>
        </p:nvSpPr>
        <p:spPr>
          <a:xfrm>
            <a:off x="4443761" y="1986414"/>
            <a:ext cx="4169348" cy="427809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Position Requirements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Undergraduate or postgraduate students, preferably majoring in Finance, Investments, Legal Studies, and/or Business Analytics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Experience in using Bloomberg, S&amp;P Capital IQ, Pitchbook, and Wind preferred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Exposure and understanding of the high-tech industry (especially AI/ML) a plus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Strong sense of responsibility and attention to details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Availability: Spring and Summer 2019</a:t>
            </a:r>
          </a:p>
          <a:p>
            <a:r>
              <a:rPr lang="en-US" sz="1600" dirty="0">
                <a:latin typeface="Arial" panose="020B0604020202020204" pitchFamily="34" charset="0"/>
                <a:cs typeface="Arial" panose="020B0604020202020204" pitchFamily="34" charset="0"/>
              </a:rPr>
              <a:t>Number of Openings: 1-2</a:t>
            </a:r>
          </a:p>
          <a:p>
            <a:r>
              <a:rPr lang="en-US" sz="1600" dirty="0">
                <a:latin typeface="Arial" panose="020B0604020202020204" pitchFamily="34" charset="0"/>
                <a:cs typeface="Arial" panose="020B0604020202020204" pitchFamily="34" charset="0"/>
              </a:rPr>
              <a:t>Renumeration: Market competitive</a:t>
            </a:r>
          </a:p>
          <a:p>
            <a:r>
              <a:rPr lang="en-US" sz="1600" dirty="0">
                <a:latin typeface="Arial" panose="020B0604020202020204" pitchFamily="34" charset="0"/>
                <a:cs typeface="Arial" panose="020B0604020202020204" pitchFamily="34" charset="0"/>
              </a:rPr>
              <a:t>Office: Central </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Hong Kong</a:t>
            </a:r>
          </a:p>
        </p:txBody>
      </p:sp>
      <p:pic>
        <p:nvPicPr>
          <p:cNvPr id="3" name="Picture 2">
            <a:extLst>
              <a:ext uri="{FF2B5EF4-FFF2-40B4-BE49-F238E27FC236}">
                <a16:creationId xmlns:a16="http://schemas.microsoft.com/office/drawing/2014/main" xmlns="" id="{732B91C4-0BB1-4B29-8CFE-F26107705F1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67200" y="203706"/>
            <a:ext cx="3657601" cy="1698615"/>
          </a:xfrm>
          <a:prstGeom prst="rect">
            <a:avLst/>
          </a:prstGeom>
        </p:spPr>
      </p:pic>
      <p:sp>
        <p:nvSpPr>
          <p:cNvPr id="2" name="Rectangle: Rounded Corners 1">
            <a:extLst>
              <a:ext uri="{FF2B5EF4-FFF2-40B4-BE49-F238E27FC236}">
                <a16:creationId xmlns:a16="http://schemas.microsoft.com/office/drawing/2014/main" xmlns="" id="{583A271F-DB8D-4528-B452-86FAB18B06A1}"/>
              </a:ext>
            </a:extLst>
          </p:cNvPr>
          <p:cNvSpPr/>
          <p:nvPr/>
        </p:nvSpPr>
        <p:spPr>
          <a:xfrm>
            <a:off x="8613110" y="415342"/>
            <a:ext cx="2849918" cy="127534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Arial" panose="020B0604020202020204" pitchFamily="34" charset="0"/>
                <a:cs typeface="Arial" panose="020B0604020202020204" pitchFamily="34" charset="0"/>
              </a:rPr>
              <a:t>If you have sent me your CV, let’s talk during the break or after class</a:t>
            </a:r>
            <a:endParaRPr lang="en-HK" dirty="0">
              <a:solidFill>
                <a:schemeClr val="accent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991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355F8D14-A19A-4674-8D72-DE6B8F6BFAA1}"/>
              </a:ext>
            </a:extLst>
          </p:cNvPr>
          <p:cNvPicPr>
            <a:picLocks noChangeAspect="1"/>
          </p:cNvPicPr>
          <p:nvPr/>
        </p:nvPicPr>
        <p:blipFill>
          <a:blip r:embed="rId2"/>
          <a:stretch>
            <a:fillRect/>
          </a:stretch>
        </p:blipFill>
        <p:spPr>
          <a:xfrm>
            <a:off x="0" y="4777105"/>
            <a:ext cx="12188952" cy="1653663"/>
          </a:xfrm>
          <a:prstGeom prst="rect">
            <a:avLst/>
          </a:prstGeom>
        </p:spPr>
      </p:pic>
      <p:sp>
        <p:nvSpPr>
          <p:cNvPr id="2" name="Title 1">
            <a:extLst>
              <a:ext uri="{FF2B5EF4-FFF2-40B4-BE49-F238E27FC236}">
                <a16:creationId xmlns:a16="http://schemas.microsoft.com/office/drawing/2014/main" xmlns="" id="{5A84635D-441B-44FD-A196-CAD8BEF20C0E}"/>
              </a:ext>
            </a:extLst>
          </p:cNvPr>
          <p:cNvSpPr>
            <a:spLocks noGrp="1"/>
          </p:cNvSpPr>
          <p:nvPr>
            <p:ph type="title"/>
          </p:nvPr>
        </p:nvSpPr>
        <p:spPr>
          <a:xfrm>
            <a:off x="838200" y="365125"/>
            <a:ext cx="10515600" cy="1325563"/>
          </a:xfrm>
        </p:spPr>
        <p:txBody>
          <a:bodyPr/>
          <a:lstStyle/>
          <a:p>
            <a:r>
              <a:rPr lang="en-US" dirty="0"/>
              <a:t>Course Objectives</a:t>
            </a:r>
          </a:p>
        </p:txBody>
      </p:sp>
      <p:sp>
        <p:nvSpPr>
          <p:cNvPr id="52" name="Slide Number Placeholder 3">
            <a:extLst>
              <a:ext uri="{FF2B5EF4-FFF2-40B4-BE49-F238E27FC236}">
                <a16:creationId xmlns:a16="http://schemas.microsoft.com/office/drawing/2014/main" xmlns="" id="{FC2C6994-BD70-49CC-B21E-4BB23CF70B2E}"/>
              </a:ext>
            </a:extLst>
          </p:cNvPr>
          <p:cNvSpPr>
            <a:spLocks noGrp="1"/>
          </p:cNvSpPr>
          <p:nvPr>
            <p:ph type="sldNum" sz="quarter" idx="12"/>
          </p:nvPr>
        </p:nvSpPr>
        <p:spPr>
          <a:xfrm>
            <a:off x="4724400" y="6492875"/>
            <a:ext cx="2743200" cy="365125"/>
          </a:xfrm>
        </p:spPr>
        <p:txBody>
          <a:bodyPr/>
          <a:lstStyle/>
          <a:p>
            <a:fld id="{C561A1FA-AF8D-40D5-924F-60D3B98E3498}" type="slidenum">
              <a:rPr lang="en-US" smtClean="0"/>
              <a:t>8</a:t>
            </a:fld>
            <a:endParaRPr lang="en-US"/>
          </a:p>
        </p:txBody>
      </p:sp>
      <p:cxnSp>
        <p:nvCxnSpPr>
          <p:cNvPr id="43" name="Connector: Elbow 42">
            <a:extLst>
              <a:ext uri="{FF2B5EF4-FFF2-40B4-BE49-F238E27FC236}">
                <a16:creationId xmlns:a16="http://schemas.microsoft.com/office/drawing/2014/main" xmlns="" id="{37203975-5A84-4064-A555-4C71CD564BCB}"/>
              </a:ext>
            </a:extLst>
          </p:cNvPr>
          <p:cNvCxnSpPr>
            <a:cxnSpLocks/>
            <a:stCxn id="46" idx="1"/>
            <a:endCxn id="54" idx="2"/>
          </p:cNvCxnSpPr>
          <p:nvPr/>
        </p:nvCxnSpPr>
        <p:spPr>
          <a:xfrm rot="10800000">
            <a:off x="3952875" y="4427250"/>
            <a:ext cx="1825756" cy="1600844"/>
          </a:xfrm>
          <a:prstGeom prst="bentConnector2">
            <a:avLst/>
          </a:prstGeom>
          <a:no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xmlns="" id="{9921DEAA-2D1B-4FF7-A797-C90273D586DB}"/>
              </a:ext>
            </a:extLst>
          </p:cNvPr>
          <p:cNvSpPr txBox="1"/>
          <p:nvPr/>
        </p:nvSpPr>
        <p:spPr>
          <a:xfrm>
            <a:off x="2581275" y="1314633"/>
            <a:ext cx="2743200" cy="369332"/>
          </a:xfrm>
          <a:prstGeom prst="rect">
            <a:avLst/>
          </a:prstGeom>
          <a:noFill/>
        </p:spPr>
        <p:txBody>
          <a:bodyPr wrap="square" rtlCol="0">
            <a:spAutoFit/>
          </a:bodyPr>
          <a:lstStyle/>
          <a:p>
            <a:pPr algn="ctr"/>
            <a:r>
              <a:rPr lang="en-US" b="1" dirty="0">
                <a:solidFill>
                  <a:srgbClr val="0033D6"/>
                </a:solidFill>
                <a:latin typeface="Arial" panose="020B0604020202020204" pitchFamily="34" charset="0"/>
                <a:cs typeface="Arial" panose="020B0604020202020204" pitchFamily="34" charset="0"/>
              </a:rPr>
              <a:t>Individual</a:t>
            </a:r>
          </a:p>
        </p:txBody>
      </p:sp>
      <p:sp>
        <p:nvSpPr>
          <p:cNvPr id="45" name="TextBox 44">
            <a:extLst>
              <a:ext uri="{FF2B5EF4-FFF2-40B4-BE49-F238E27FC236}">
                <a16:creationId xmlns:a16="http://schemas.microsoft.com/office/drawing/2014/main" xmlns="" id="{E8EFA0E6-3B67-4E46-A94E-68A97ABDF8DC}"/>
              </a:ext>
            </a:extLst>
          </p:cNvPr>
          <p:cNvSpPr txBox="1"/>
          <p:nvPr/>
        </p:nvSpPr>
        <p:spPr>
          <a:xfrm>
            <a:off x="6867525" y="1314633"/>
            <a:ext cx="2743200" cy="369332"/>
          </a:xfrm>
          <a:prstGeom prst="rect">
            <a:avLst/>
          </a:prstGeom>
          <a:noFill/>
        </p:spPr>
        <p:txBody>
          <a:bodyPr wrap="square" rtlCol="0">
            <a:spAutoFit/>
          </a:bodyPr>
          <a:lstStyle/>
          <a:p>
            <a:pPr algn="ctr"/>
            <a:r>
              <a:rPr lang="en-US" b="1" dirty="0">
                <a:solidFill>
                  <a:schemeClr val="accent6">
                    <a:lumMod val="50000"/>
                  </a:schemeClr>
                </a:solidFill>
                <a:latin typeface="Arial" panose="020B0604020202020204" pitchFamily="34" charset="0"/>
                <a:cs typeface="Arial" panose="020B0604020202020204" pitchFamily="34" charset="0"/>
              </a:rPr>
              <a:t>Group</a:t>
            </a:r>
          </a:p>
        </p:txBody>
      </p:sp>
      <p:sp>
        <p:nvSpPr>
          <p:cNvPr id="46" name="Rectangle: Rounded Corners 45">
            <a:extLst>
              <a:ext uri="{FF2B5EF4-FFF2-40B4-BE49-F238E27FC236}">
                <a16:creationId xmlns:a16="http://schemas.microsoft.com/office/drawing/2014/main" xmlns="" id="{BEA39F0C-23C4-4891-AD2D-FAF9A93D307F}"/>
              </a:ext>
            </a:extLst>
          </p:cNvPr>
          <p:cNvSpPr/>
          <p:nvPr/>
        </p:nvSpPr>
        <p:spPr>
          <a:xfrm>
            <a:off x="5778631" y="5880813"/>
            <a:ext cx="5492620" cy="294562"/>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xmlns="" id="{84143AE1-3E78-4A6D-9B08-EFEBFB51DF5C}"/>
              </a:ext>
            </a:extLst>
          </p:cNvPr>
          <p:cNvSpPr/>
          <p:nvPr/>
        </p:nvSpPr>
        <p:spPr>
          <a:xfrm>
            <a:off x="2108717" y="5327620"/>
            <a:ext cx="7416283" cy="294562"/>
          </a:xfrm>
          <a:prstGeom prst="round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xmlns="" id="{1F7AADCD-3F6D-4C55-B4D6-35F081EFE188}"/>
              </a:ext>
            </a:extLst>
          </p:cNvPr>
          <p:cNvCxnSpPr>
            <a:cxnSpLocks/>
            <a:stCxn id="48" idx="0"/>
            <a:endCxn id="50" idx="2"/>
          </p:cNvCxnSpPr>
          <p:nvPr/>
        </p:nvCxnSpPr>
        <p:spPr>
          <a:xfrm rot="5400000" flipH="1" flipV="1">
            <a:off x="6577807" y="3666302"/>
            <a:ext cx="900370" cy="2422266"/>
          </a:xfrm>
          <a:prstGeom prst="bentConnector3">
            <a:avLst>
              <a:gd name="adj1" fmla="val 50000"/>
            </a:avLst>
          </a:pr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50" name="Rectangle 49">
            <a:extLst>
              <a:ext uri="{FF2B5EF4-FFF2-40B4-BE49-F238E27FC236}">
                <a16:creationId xmlns:a16="http://schemas.microsoft.com/office/drawing/2014/main" xmlns="" id="{D03071EB-888B-45ED-B384-1B794F85757C}"/>
              </a:ext>
            </a:extLst>
          </p:cNvPr>
          <p:cNvSpPr/>
          <p:nvPr/>
        </p:nvSpPr>
        <p:spPr>
          <a:xfrm>
            <a:off x="6867525" y="1684050"/>
            <a:ext cx="2743200" cy="2743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Group Project</a:t>
            </a:r>
          </a:p>
          <a:p>
            <a:pPr algn="ctr"/>
            <a:r>
              <a:rPr lang="en-US" sz="1600" dirty="0">
                <a:latin typeface="Arial" panose="020B0604020202020204" pitchFamily="34" charset="0"/>
                <a:cs typeface="Arial" panose="020B0604020202020204" pitchFamily="34" charset="0"/>
              </a:rPr>
              <a:t>Venture Idea</a:t>
            </a:r>
          </a:p>
          <a:p>
            <a:pPr algn="ctr"/>
            <a:endParaRPr lang="en-US" sz="1600" dirty="0">
              <a:latin typeface="Arial" panose="020B0604020202020204" pitchFamily="34" charset="0"/>
              <a:cs typeface="Arial" panose="020B0604020202020204" pitchFamily="34" charset="0"/>
            </a:endParaRPr>
          </a:p>
          <a:p>
            <a:pPr algn="ctr"/>
            <a:r>
              <a:rPr lang="en-US" sz="1600" dirty="0">
                <a:latin typeface="Arial" panose="020B0604020202020204" pitchFamily="34" charset="0"/>
                <a:cs typeface="Arial" panose="020B0604020202020204" pitchFamily="34" charset="0"/>
              </a:rPr>
              <a:t>Startup Pitch</a:t>
            </a:r>
          </a:p>
        </p:txBody>
      </p:sp>
      <p:sp>
        <p:nvSpPr>
          <p:cNvPr id="51" name="Rectangle 50">
            <a:extLst>
              <a:ext uri="{FF2B5EF4-FFF2-40B4-BE49-F238E27FC236}">
                <a16:creationId xmlns:a16="http://schemas.microsoft.com/office/drawing/2014/main" xmlns="" id="{7E34839C-DD97-4ECE-8DA0-0F8E78FE90A5}"/>
              </a:ext>
            </a:extLst>
          </p:cNvPr>
          <p:cNvSpPr/>
          <p:nvPr/>
        </p:nvSpPr>
        <p:spPr>
          <a:xfrm>
            <a:off x="2581275" y="1684050"/>
            <a:ext cx="2743200" cy="6583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AI/ML Theories</a:t>
            </a:r>
          </a:p>
        </p:txBody>
      </p:sp>
      <p:sp>
        <p:nvSpPr>
          <p:cNvPr id="53" name="Rectangle 52">
            <a:extLst>
              <a:ext uri="{FF2B5EF4-FFF2-40B4-BE49-F238E27FC236}">
                <a16:creationId xmlns:a16="http://schemas.microsoft.com/office/drawing/2014/main" xmlns="" id="{F531B154-1C4E-44FF-AE9B-D2C0FEC57A69}"/>
              </a:ext>
            </a:extLst>
          </p:cNvPr>
          <p:cNvSpPr/>
          <p:nvPr/>
        </p:nvSpPr>
        <p:spPr>
          <a:xfrm>
            <a:off x="2581275" y="2378994"/>
            <a:ext cx="2743200" cy="6583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AI/ML Techniques</a:t>
            </a:r>
          </a:p>
        </p:txBody>
      </p:sp>
      <p:sp>
        <p:nvSpPr>
          <p:cNvPr id="54" name="Rectangle 53">
            <a:extLst>
              <a:ext uri="{FF2B5EF4-FFF2-40B4-BE49-F238E27FC236}">
                <a16:creationId xmlns:a16="http://schemas.microsoft.com/office/drawing/2014/main" xmlns="" id="{C7BD3F98-A661-4EDC-969E-5358FDB4E403}"/>
              </a:ext>
            </a:extLst>
          </p:cNvPr>
          <p:cNvSpPr/>
          <p:nvPr/>
        </p:nvSpPr>
        <p:spPr>
          <a:xfrm>
            <a:off x="2581275" y="3768882"/>
            <a:ext cx="2743200" cy="658368"/>
          </a:xfrm>
          <a:prstGeom prst="rect">
            <a:avLst/>
          </a:prstGeom>
          <a:solidFill>
            <a:srgbClr val="011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AI/ML Article Writeups</a:t>
            </a:r>
          </a:p>
        </p:txBody>
      </p:sp>
      <p:sp>
        <p:nvSpPr>
          <p:cNvPr id="55" name="Rectangle 54">
            <a:extLst>
              <a:ext uri="{FF2B5EF4-FFF2-40B4-BE49-F238E27FC236}">
                <a16:creationId xmlns:a16="http://schemas.microsoft.com/office/drawing/2014/main" xmlns="" id="{F6157024-61E9-47C3-B94B-DBBD3544121B}"/>
              </a:ext>
            </a:extLst>
          </p:cNvPr>
          <p:cNvSpPr/>
          <p:nvPr/>
        </p:nvSpPr>
        <p:spPr>
          <a:xfrm>
            <a:off x="2581275" y="3073938"/>
            <a:ext cx="2743200" cy="658368"/>
          </a:xfrm>
          <a:prstGeom prst="rect">
            <a:avLst/>
          </a:prstGeom>
          <a:solidFill>
            <a:srgbClr val="003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Midterm Exam</a:t>
            </a:r>
          </a:p>
        </p:txBody>
      </p:sp>
      <p:cxnSp>
        <p:nvCxnSpPr>
          <p:cNvPr id="56" name="Connector: Elbow 55">
            <a:extLst>
              <a:ext uri="{FF2B5EF4-FFF2-40B4-BE49-F238E27FC236}">
                <a16:creationId xmlns:a16="http://schemas.microsoft.com/office/drawing/2014/main" xmlns="" id="{71AF52E3-9164-4A96-BFB3-A9D75CAD6888}"/>
              </a:ext>
            </a:extLst>
          </p:cNvPr>
          <p:cNvCxnSpPr>
            <a:stCxn id="55" idx="3"/>
            <a:endCxn id="50" idx="1"/>
          </p:cNvCxnSpPr>
          <p:nvPr/>
        </p:nvCxnSpPr>
        <p:spPr>
          <a:xfrm flipV="1">
            <a:off x="5324475" y="3055650"/>
            <a:ext cx="1543050" cy="347472"/>
          </a:xfrm>
          <a:prstGeom prst="bentConnector3">
            <a:avLst>
              <a:gd name="adj1" fmla="val 50000"/>
            </a:avLst>
          </a:prstGeom>
          <a:noFill/>
          <a:ln w="25400" cap="rnd">
            <a:gradFill>
              <a:gsLst>
                <a:gs pos="0">
                  <a:srgbClr val="011DC3"/>
                </a:gs>
                <a:gs pos="100000">
                  <a:schemeClr val="accent6">
                    <a:lumMod val="50000"/>
                  </a:schemeClr>
                </a:gs>
              </a:gsLst>
              <a:lin ang="5400000" scaled="1"/>
            </a:gradFill>
            <a:prstDash val="solid"/>
            <a:roun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Elbow 56">
            <a:extLst>
              <a:ext uri="{FF2B5EF4-FFF2-40B4-BE49-F238E27FC236}">
                <a16:creationId xmlns:a16="http://schemas.microsoft.com/office/drawing/2014/main" xmlns="" id="{317F78AC-F687-4498-8301-2E1EEE597EA4}"/>
              </a:ext>
            </a:extLst>
          </p:cNvPr>
          <p:cNvCxnSpPr>
            <a:cxnSpLocks/>
            <a:stCxn id="51" idx="1"/>
            <a:endCxn id="55" idx="1"/>
          </p:cNvCxnSpPr>
          <p:nvPr/>
        </p:nvCxnSpPr>
        <p:spPr>
          <a:xfrm rot="10800000" flipV="1">
            <a:off x="2581275" y="2013234"/>
            <a:ext cx="12700" cy="1389888"/>
          </a:xfrm>
          <a:prstGeom prst="bentConnector3">
            <a:avLst>
              <a:gd name="adj1" fmla="val 1800000"/>
            </a:avLst>
          </a:prstGeom>
          <a:noFill/>
          <a:ln w="25400" cap="rnd">
            <a:gradFill>
              <a:gsLst>
                <a:gs pos="0">
                  <a:schemeClr val="accent1"/>
                </a:gs>
                <a:gs pos="100000">
                  <a:srgbClr val="011DC3"/>
                </a:gs>
              </a:gsLst>
              <a:lin ang="5400000" scaled="1"/>
            </a:gradFill>
            <a:prstDash val="solid"/>
            <a:roun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8" name="Connector: Elbow 57">
            <a:extLst>
              <a:ext uri="{FF2B5EF4-FFF2-40B4-BE49-F238E27FC236}">
                <a16:creationId xmlns:a16="http://schemas.microsoft.com/office/drawing/2014/main" xmlns="" id="{499C9D7F-EE9E-46C2-90C6-481B6472C8D8}"/>
              </a:ext>
            </a:extLst>
          </p:cNvPr>
          <p:cNvCxnSpPr>
            <a:stCxn id="53" idx="1"/>
            <a:endCxn id="55" idx="1"/>
          </p:cNvCxnSpPr>
          <p:nvPr/>
        </p:nvCxnSpPr>
        <p:spPr>
          <a:xfrm rot="10800000" flipV="1">
            <a:off x="2581275" y="2708178"/>
            <a:ext cx="12700" cy="694944"/>
          </a:xfrm>
          <a:prstGeom prst="bentConnector3">
            <a:avLst>
              <a:gd name="adj1" fmla="val 1800000"/>
            </a:avLst>
          </a:prstGeom>
          <a:noFill/>
          <a:ln w="25400" cap="rnd">
            <a:gradFill>
              <a:gsLst>
                <a:gs pos="0">
                  <a:schemeClr val="accent1"/>
                </a:gs>
                <a:gs pos="100000">
                  <a:srgbClr val="011DC3"/>
                </a:gs>
              </a:gsLst>
              <a:lin ang="5400000" scaled="1"/>
            </a:gradFill>
            <a:prstDash val="solid"/>
            <a:roun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9" name="Connector: Elbow 58">
            <a:extLst>
              <a:ext uri="{FF2B5EF4-FFF2-40B4-BE49-F238E27FC236}">
                <a16:creationId xmlns:a16="http://schemas.microsoft.com/office/drawing/2014/main" xmlns="" id="{BA646925-5EE9-4381-9F0D-86059E2001F8}"/>
              </a:ext>
            </a:extLst>
          </p:cNvPr>
          <p:cNvCxnSpPr>
            <a:stCxn id="54" idx="3"/>
            <a:endCxn id="50" idx="1"/>
          </p:cNvCxnSpPr>
          <p:nvPr/>
        </p:nvCxnSpPr>
        <p:spPr>
          <a:xfrm flipV="1">
            <a:off x="5324475" y="3055650"/>
            <a:ext cx="1543050" cy="1042416"/>
          </a:xfrm>
          <a:prstGeom prst="bentConnector3">
            <a:avLst/>
          </a:prstGeom>
          <a:noFill/>
          <a:ln w="25400" cap="rnd">
            <a:gradFill>
              <a:gsLst>
                <a:gs pos="0">
                  <a:srgbClr val="011DC3"/>
                </a:gs>
                <a:gs pos="100000">
                  <a:schemeClr val="accent6">
                    <a:lumMod val="50000"/>
                  </a:schemeClr>
                </a:gs>
              </a:gsLst>
              <a:lin ang="5400000" scaled="1"/>
            </a:gradFill>
            <a:prstDash val="solid"/>
            <a:roun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5" name="Arrow: Down 14">
            <a:extLst>
              <a:ext uri="{FF2B5EF4-FFF2-40B4-BE49-F238E27FC236}">
                <a16:creationId xmlns:a16="http://schemas.microsoft.com/office/drawing/2014/main" xmlns="" id="{5EF9F8E8-C134-479D-9D85-032C53D5CD6A}"/>
              </a:ext>
            </a:extLst>
          </p:cNvPr>
          <p:cNvSpPr/>
          <p:nvPr/>
        </p:nvSpPr>
        <p:spPr>
          <a:xfrm>
            <a:off x="8129587" y="3093746"/>
            <a:ext cx="219075" cy="201837"/>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66101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4564B23-A3BF-4885-A63F-82D663CE1654}"/>
              </a:ext>
            </a:extLst>
          </p:cNvPr>
          <p:cNvSpPr txBox="1"/>
          <p:nvPr/>
        </p:nvSpPr>
        <p:spPr>
          <a:xfrm>
            <a:off x="443163" y="474345"/>
            <a:ext cx="11305674" cy="590931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Dear Professor Mathieson: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My name is Anthony Woo. I am currently a Master’s student at the Faculty of Education here at HKU, and one of the Honorary Career Advisors at CEDARS. Hope all is well.</a:t>
            </a:r>
          </a:p>
          <a:p>
            <a:endParaRPr lang="en-US" b="1" dirty="0">
              <a:latin typeface="Arial" panose="020B0604020202020204" pitchFamily="34" charset="0"/>
              <a:cs typeface="Arial" panose="020B0604020202020204" pitchFamily="34" charset="0"/>
            </a:endParaRPr>
          </a:p>
          <a:p>
            <a:r>
              <a:rPr lang="en-US" b="1" dirty="0">
                <a:solidFill>
                  <a:srgbClr val="0033D6"/>
                </a:solidFill>
                <a:latin typeface="Arial" panose="020B0604020202020204" pitchFamily="34" charset="0"/>
                <a:cs typeface="Arial" panose="020B0604020202020204" pitchFamily="34" charset="0"/>
              </a:rPr>
              <a:t>I have started a career development company at HKU leveraging the use of technology in education to help augment career development and vocational training for university students and young professionals.</a:t>
            </a:r>
            <a:r>
              <a:rPr lang="en-US" b="1" dirty="0">
                <a:latin typeface="Arial" panose="020B0604020202020204" pitchFamily="34" charset="0"/>
                <a:cs typeface="Arial" panose="020B0604020202020204" pitchFamily="34" charset="0"/>
              </a:rPr>
              <a:t> The company seeks to adopt the latest ICT developments, such as big data analytics and adaptive learning mechanisms, in helping job seekers build a solid foundation for their future success.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By way of background, I have over eight years of work experience in finance at J.P. Morgan and Morgan Stanley. I completed my MBA at Harvard Business School, and graduated from U.C. Berkeley </a:t>
            </a:r>
            <a:r>
              <a:rPr lang="en-US" b="1" i="1" dirty="0">
                <a:latin typeface="Arial" panose="020B0604020202020204" pitchFamily="34" charset="0"/>
                <a:cs typeface="Arial" panose="020B0604020202020204" pitchFamily="34" charset="0"/>
              </a:rPr>
              <a:t>summa cum laude</a:t>
            </a:r>
            <a:r>
              <a:rPr lang="en-US" b="1" dirty="0">
                <a:latin typeface="Arial" panose="020B0604020202020204" pitchFamily="34" charset="0"/>
                <a:cs typeface="Arial" panose="020B0604020202020204" pitchFamily="34" charset="0"/>
              </a:rPr>
              <a:t> with a B.S. degree in Business.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 understand that you must be very busy. But do you have 15 mins to spare so I can learn from your advice and insights on this initiative? Thank you very much.</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Sincerely,</a:t>
            </a:r>
          </a:p>
          <a:p>
            <a:r>
              <a:rPr lang="en-US" b="1" dirty="0">
                <a:latin typeface="Arial" panose="020B0604020202020204" pitchFamily="34" charset="0"/>
                <a:cs typeface="Arial" panose="020B0604020202020204" pitchFamily="34" charset="0"/>
              </a:rPr>
              <a:t>Anthony Woo, CFA CAIA FRM</a:t>
            </a:r>
          </a:p>
          <a:p>
            <a:r>
              <a:rPr lang="en-US" b="1" dirty="0">
                <a:latin typeface="Arial" panose="020B0604020202020204" pitchFamily="34" charset="0"/>
                <a:cs typeface="Arial" panose="020B0604020202020204" pitchFamily="34" charset="0"/>
              </a:rPr>
              <a:t>LinkedIn: www.linkedin.com/in/anthonywoo</a:t>
            </a:r>
          </a:p>
        </p:txBody>
      </p:sp>
    </p:spTree>
    <p:extLst>
      <p:ext uri="{BB962C8B-B14F-4D97-AF65-F5344CB8AC3E}">
        <p14:creationId xmlns:p14="http://schemas.microsoft.com/office/powerpoint/2010/main" val="3009334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11065</TotalTime>
  <Words>2586</Words>
  <Application>Microsoft Macintosh PowerPoint</Application>
  <PresentationFormat>Widescreen</PresentationFormat>
  <Paragraphs>365</Paragraphs>
  <Slides>38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Calibri</vt:lpstr>
      <vt:lpstr>Calibri Light</vt:lpstr>
      <vt:lpstr>DengXian</vt:lpstr>
      <vt:lpstr>Edwardian Script ITC</vt:lpstr>
      <vt:lpstr>Microsoft Himalaya</vt:lpstr>
      <vt:lpstr>Microsoft YaHei</vt:lpstr>
      <vt:lpstr>Times New Roman</vt:lpstr>
      <vt:lpstr>Wingdings</vt:lpstr>
      <vt:lpstr>Arial</vt:lpstr>
      <vt:lpstr>Office Theme</vt:lpstr>
      <vt:lpstr>Artificial Intelligence in Finance at Hong Kong University of Science and Technology</vt:lpstr>
      <vt:lpstr>PowerPoint Presentation</vt:lpstr>
      <vt:lpstr>PowerPoint Presentation</vt:lpstr>
      <vt:lpstr>Beyond the Classroom</vt:lpstr>
      <vt:lpstr>PowerPoint Presentation</vt:lpstr>
      <vt:lpstr>PowerPoint Presentation</vt:lpstr>
      <vt:lpstr>PowerPoint Presentation</vt:lpstr>
      <vt:lpstr>Course Objectives</vt:lpstr>
      <vt:lpstr>PowerPoint Presentation</vt:lpstr>
      <vt:lpstr>PowerPoint Presentation</vt:lpstr>
      <vt:lpstr>PowerPoint Presentation</vt:lpstr>
      <vt:lpstr>History of A.I.</vt:lpstr>
      <vt:lpstr>PowerPoint Presentation</vt:lpstr>
      <vt:lpstr>A Tale of Two AI Camps</vt:lpstr>
      <vt:lpstr>PowerPoint Presentation</vt:lpstr>
      <vt:lpstr>A.I. Landscape: China vs. U.S.</vt:lpstr>
      <vt:lpstr>PowerPoint Presentation</vt:lpstr>
      <vt:lpstr>PowerPoint Presentation</vt:lpstr>
      <vt:lpstr>PowerPoint Presentation</vt:lpstr>
      <vt:lpstr>PowerPoint Presentation</vt:lpstr>
      <vt:lpstr>PowerPoint Presentation</vt:lpstr>
      <vt:lpstr>PowerPoint Presentation</vt:lpstr>
      <vt:lpstr>https://goo.gl/KRoiJt</vt:lpstr>
      <vt:lpstr>PowerPoint Presentation</vt:lpstr>
      <vt:lpstr>Codename</vt:lpstr>
      <vt:lpstr>PowerPoint Presentation</vt:lpstr>
      <vt:lpstr>PowerPoint Presentation</vt:lpstr>
      <vt:lpstr>HireVue Overview</vt:lpstr>
      <vt:lpstr>PowerPoint Presentation</vt:lpstr>
      <vt:lpstr>PowerPoint Presentation</vt:lpstr>
      <vt:lpstr>PowerPoint Presentation</vt:lpstr>
      <vt:lpstr>Underlying Mechanics</vt:lpstr>
      <vt:lpstr>PowerPoint Presentation</vt:lpstr>
      <vt:lpstr>PowerPoint Presentation</vt:lpstr>
      <vt:lpstr>Sample Questions</vt:lpstr>
      <vt:lpstr>Best Practices</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dc:creator>
  <cp:lastModifiedBy>Microsoft Office User</cp:lastModifiedBy>
  <cp:revision>879</cp:revision>
  <cp:lastPrinted>2017-08-11T03:36:44Z</cp:lastPrinted>
  <dcterms:created xsi:type="dcterms:W3CDTF">2017-05-19T10:18:49Z</dcterms:created>
  <dcterms:modified xsi:type="dcterms:W3CDTF">2019-02-22T08:40:09Z</dcterms:modified>
</cp:coreProperties>
</file>